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6" r:id="rId20"/>
    <p:sldId id="278" r:id="rId21"/>
    <p:sldId id="277" r:id="rId22"/>
    <p:sldId id="279" r:id="rId23"/>
    <p:sldId id="280" r:id="rId24"/>
    <p:sldId id="285" r:id="rId25"/>
    <p:sldId id="295" r:id="rId26"/>
    <p:sldId id="296" r:id="rId27"/>
    <p:sldId id="297" r:id="rId28"/>
    <p:sldId id="301" r:id="rId29"/>
    <p:sldId id="302" r:id="rId30"/>
    <p:sldId id="303" r:id="rId31"/>
    <p:sldId id="286" r:id="rId32"/>
    <p:sldId id="287" r:id="rId33"/>
    <p:sldId id="288" r:id="rId34"/>
    <p:sldId id="289" r:id="rId35"/>
    <p:sldId id="292" r:id="rId36"/>
    <p:sldId id="293" r:id="rId37"/>
    <p:sldId id="306" r:id="rId38"/>
    <p:sldId id="307" r:id="rId39"/>
    <p:sldId id="311" r:id="rId40"/>
    <p:sldId id="312" r:id="rId41"/>
    <p:sldId id="313" r:id="rId42"/>
    <p:sldId id="315" r:id="rId43"/>
    <p:sldId id="317" r:id="rId44"/>
    <p:sldId id="319" r:id="rId45"/>
    <p:sldId id="321" r:id="rId46"/>
    <p:sldId id="322" r:id="rId47"/>
    <p:sldId id="323" r:id="rId48"/>
    <p:sldId id="325" r:id="rId49"/>
    <p:sldId id="327" r:id="rId50"/>
    <p:sldId id="328" r:id="rId51"/>
    <p:sldId id="329" r:id="rId52"/>
    <p:sldId id="330" r:id="rId53"/>
    <p:sldId id="332" r:id="rId54"/>
    <p:sldId id="331" r:id="rId55"/>
    <p:sldId id="334" r:id="rId56"/>
    <p:sldId id="335" r:id="rId57"/>
    <p:sldId id="336" r:id="rId58"/>
    <p:sldId id="337" r:id="rId59"/>
    <p:sldId id="338" r:id="rId60"/>
    <p:sldId id="339" r:id="rId61"/>
    <p:sldId id="340" r:id="rId62"/>
    <p:sldId id="341" r:id="rId63"/>
    <p:sldId id="342" r:id="rId64"/>
    <p:sldId id="343" r:id="rId65"/>
    <p:sldId id="344" r:id="rId66"/>
    <p:sldId id="345" r:id="rId67"/>
    <p:sldId id="346" r:id="rId68"/>
    <p:sldId id="347" r:id="rId69"/>
    <p:sldId id="348" r:id="rId70"/>
    <p:sldId id="349" r:id="rId71"/>
    <p:sldId id="350" r:id="rId72"/>
    <p:sldId id="351" r:id="rId73"/>
    <p:sldId id="352" r:id="rId74"/>
    <p:sldId id="353" r:id="rId75"/>
    <p:sldId id="354" r:id="rId76"/>
    <p:sldId id="355" r:id="rId77"/>
    <p:sldId id="356" r:id="rId78"/>
    <p:sldId id="310" r:id="rId79"/>
    <p:sldId id="357" r:id="rId80"/>
    <p:sldId id="358" r:id="rId81"/>
    <p:sldId id="359" r:id="rId82"/>
    <p:sldId id="360" r:id="rId83"/>
    <p:sldId id="361" r:id="rId84"/>
    <p:sldId id="362" r:id="rId85"/>
    <p:sldId id="363" r:id="rId86"/>
    <p:sldId id="364" r:id="rId87"/>
    <p:sldId id="365" r:id="rId88"/>
    <p:sldId id="382" r:id="rId89"/>
    <p:sldId id="366" r:id="rId90"/>
    <p:sldId id="367" r:id="rId91"/>
    <p:sldId id="368" r:id="rId92"/>
    <p:sldId id="369" r:id="rId93"/>
    <p:sldId id="370" r:id="rId94"/>
    <p:sldId id="371" r:id="rId95"/>
    <p:sldId id="372" r:id="rId96"/>
    <p:sldId id="373" r:id="rId97"/>
    <p:sldId id="374" r:id="rId98"/>
    <p:sldId id="375" r:id="rId99"/>
    <p:sldId id="376" r:id="rId100"/>
    <p:sldId id="377" r:id="rId101"/>
    <p:sldId id="378" r:id="rId102"/>
    <p:sldId id="379" r:id="rId103"/>
    <p:sldId id="380" r:id="rId104"/>
    <p:sldId id="383" r:id="rId105"/>
    <p:sldId id="384" r:id="rId106"/>
    <p:sldId id="385" r:id="rId107"/>
    <p:sldId id="386" r:id="rId108"/>
    <p:sldId id="387" r:id="rId109"/>
    <p:sldId id="388" r:id="rId110"/>
    <p:sldId id="389" r:id="rId111"/>
    <p:sldId id="390" r:id="rId112"/>
    <p:sldId id="391" r:id="rId113"/>
    <p:sldId id="381" r:id="rId114"/>
    <p:sldId id="393" r:id="rId115"/>
    <p:sldId id="394" r:id="rId116"/>
    <p:sldId id="395" r:id="rId117"/>
    <p:sldId id="396" r:id="rId118"/>
    <p:sldId id="397" r:id="rId119"/>
    <p:sldId id="398" r:id="rId120"/>
    <p:sldId id="399" r:id="rId121"/>
    <p:sldId id="400" r:id="rId122"/>
    <p:sldId id="401" r:id="rId123"/>
    <p:sldId id="402" r:id="rId124"/>
    <p:sldId id="403" r:id="rId125"/>
    <p:sldId id="404" r:id="rId126"/>
    <p:sldId id="406" r:id="rId127"/>
    <p:sldId id="407" r:id="rId128"/>
    <p:sldId id="408" r:id="rId129"/>
    <p:sldId id="409" r:id="rId130"/>
    <p:sldId id="410" r:id="rId131"/>
    <p:sldId id="411" r:id="rId132"/>
    <p:sldId id="413" r:id="rId133"/>
    <p:sldId id="415" r:id="rId134"/>
    <p:sldId id="417" r:id="rId135"/>
    <p:sldId id="419" r:id="rId136"/>
    <p:sldId id="421" r:id="rId137"/>
    <p:sldId id="423" r:id="rId138"/>
    <p:sldId id="424" r:id="rId139"/>
    <p:sldId id="426" r:id="rId140"/>
    <p:sldId id="427" r:id="rId141"/>
    <p:sldId id="429" r:id="rId142"/>
    <p:sldId id="430" r:id="rId143"/>
    <p:sldId id="432" r:id="rId144"/>
    <p:sldId id="436" r:id="rId145"/>
    <p:sldId id="437" r:id="rId146"/>
    <p:sldId id="438" r:id="rId147"/>
    <p:sldId id="439" r:id="rId148"/>
    <p:sldId id="440" r:id="rId149"/>
    <p:sldId id="441" r:id="rId150"/>
    <p:sldId id="444" r:id="rId151"/>
    <p:sldId id="446" r:id="rId152"/>
    <p:sldId id="447" r:id="rId153"/>
    <p:sldId id="448" r:id="rId154"/>
    <p:sldId id="449" r:id="rId155"/>
    <p:sldId id="450" r:id="rId156"/>
    <p:sldId id="451" r:id="rId157"/>
    <p:sldId id="452" r:id="rId158"/>
    <p:sldId id="454" r:id="rId159"/>
    <p:sldId id="456" r:id="rId160"/>
    <p:sldId id="457" r:id="rId161"/>
    <p:sldId id="458" r:id="rId162"/>
    <p:sldId id="460" r:id="rId163"/>
    <p:sldId id="459" r:id="rId164"/>
    <p:sldId id="462" r:id="rId165"/>
    <p:sldId id="463" r:id="rId166"/>
    <p:sldId id="464" r:id="rId167"/>
    <p:sldId id="465" r:id="rId168"/>
    <p:sldId id="466" r:id="rId169"/>
    <p:sldId id="469" r:id="rId170"/>
    <p:sldId id="472" r:id="rId171"/>
    <p:sldId id="473" r:id="rId172"/>
    <p:sldId id="475" r:id="rId173"/>
    <p:sldId id="476" r:id="rId174"/>
    <p:sldId id="478" r:id="rId175"/>
    <p:sldId id="479" r:id="rId176"/>
    <p:sldId id="480" r:id="rId177"/>
    <p:sldId id="482" r:id="rId178"/>
    <p:sldId id="483" r:id="rId179"/>
    <p:sldId id="484" r:id="rId180"/>
    <p:sldId id="485" r:id="rId181"/>
    <p:sldId id="488" r:id="rId182"/>
    <p:sldId id="489" r:id="rId183"/>
    <p:sldId id="490" r:id="rId184"/>
    <p:sldId id="491" r:id="rId185"/>
    <p:sldId id="508" r:id="rId186"/>
    <p:sldId id="493" r:id="rId187"/>
    <p:sldId id="494" r:id="rId188"/>
    <p:sldId id="496" r:id="rId189"/>
    <p:sldId id="499" r:id="rId190"/>
    <p:sldId id="501" r:id="rId191"/>
    <p:sldId id="502" r:id="rId192"/>
    <p:sldId id="503" r:id="rId193"/>
    <p:sldId id="504" r:id="rId194"/>
    <p:sldId id="505" r:id="rId195"/>
    <p:sldId id="507" r:id="rId196"/>
    <p:sldId id="511" r:id="rId197"/>
    <p:sldId id="512" r:id="rId198"/>
    <p:sldId id="513" r:id="rId199"/>
    <p:sldId id="514" r:id="rId200"/>
    <p:sldId id="517" r:id="rId20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wner" initials="o" lastIdx="1" clrIdx="0">
    <p:extLst>
      <p:ext uri="{19B8F6BF-5375-455C-9EA6-DF929625EA0E}">
        <p15:presenceInfo xmlns:p15="http://schemas.microsoft.com/office/powerpoint/2012/main" userId="owner" providerId="None"/>
      </p:ext>
    </p:extLst>
  </p:cmAuthor>
  <p:cmAuthor id="2" name="Vivian Fernando" initials="VF" lastIdx="1" clrIdx="1">
    <p:extLst>
      <p:ext uri="{19B8F6BF-5375-455C-9EA6-DF929625EA0E}">
        <p15:presenceInfo xmlns:p15="http://schemas.microsoft.com/office/powerpoint/2012/main" userId="e45b2c3dbbf5f8b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9" autoAdjust="0"/>
    <p:restoredTop sz="94660"/>
  </p:normalViewPr>
  <p:slideViewPr>
    <p:cSldViewPr snapToGrid="0">
      <p:cViewPr varScale="1">
        <p:scale>
          <a:sx n="78" d="100"/>
          <a:sy n="78" d="100"/>
        </p:scale>
        <p:origin x="5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theme" Target="theme/theme1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notesMaster" Target="notesMasters/notesMaster1.xml"/><Relationship Id="rId207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3T09:33:05.94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B179C-423E-417F-9E4D-D3E372316238}" type="datetimeFigureOut">
              <a:rPr lang="zh-TW" altLang="en-US" smtClean="0"/>
              <a:t>2023/1/3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74476-03F5-4EB4-AE90-02980FDC95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488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74476-03F5-4EB4-AE90-02980FDC952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793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sets.asp" TargetMode="External"/><Relationship Id="rId2" Type="http://schemas.openxmlformats.org/officeDocument/2006/relationships/hyperlink" Target="https://www.w3schools.com/python/python_list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python/python_dictionaries.asp" TargetMode="Externa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sets.asp" TargetMode="External"/><Relationship Id="rId2" Type="http://schemas.openxmlformats.org/officeDocument/2006/relationships/hyperlink" Target="https://www.w3schools.com/python/python_list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python/python_dictionaries.asp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tuples.asp" TargetMode="External"/><Relationship Id="rId2" Type="http://schemas.openxmlformats.org/officeDocument/2006/relationships/hyperlink" Target="https://www.w3schools.com/python/python_list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python/python_dictionaries.asp" TargetMode="Externa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tuples.asp" TargetMode="External"/><Relationship Id="rId2" Type="http://schemas.openxmlformats.org/officeDocument/2006/relationships/hyperlink" Target="https://www.w3schools.com/python/python_list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python/python_dictionaries.asp" TargetMode="Externa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tuples.asp" TargetMode="External"/><Relationship Id="rId2" Type="http://schemas.openxmlformats.org/officeDocument/2006/relationships/hyperlink" Target="https://www.w3schools.com/python/python_list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python/python_sets.asp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sets.asp" TargetMode="External"/><Relationship Id="rId2" Type="http://schemas.openxmlformats.org/officeDocument/2006/relationships/hyperlink" Target="https://www.w3schools.com/python/python_tuples.as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hyperlink" Target="https://www.w3schools.com/python/python_dictionaries.asp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sets.asp" TargetMode="External"/><Relationship Id="rId2" Type="http://schemas.openxmlformats.org/officeDocument/2006/relationships/hyperlink" Target="https://www.w3schools.com/python/python_tuple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python/python_dictionaries.asp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Algerian" panose="04020705040A02060702" pitchFamily="82" charset="0"/>
                <a:cs typeface="Arial" panose="020B0604020202020204" pitchFamily="34" charset="0"/>
              </a:rPr>
              <a:t>MY JOURNAL TO PYTHON</a:t>
            </a:r>
            <a:endParaRPr lang="zh-TW" altLang="en-US" dirty="0">
              <a:latin typeface="Algerian" panose="04020705040A02060702" pitchFamily="82" charset="0"/>
              <a:cs typeface="Arial" panose="020B0604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altLang="zh-TW" sz="2400" dirty="0">
                <a:latin typeface="Rockwell" panose="02060603020205020403" pitchFamily="18" charset="0"/>
              </a:rPr>
              <a:t>NAME: </a:t>
            </a:r>
            <a:r>
              <a:rPr lang="zh-TW" altLang="en-US" sz="2400" b="1" dirty="0">
                <a:latin typeface="Rockwell" panose="02060603020205020403" pitchFamily="18" charset="0"/>
              </a:rPr>
              <a:t>珍古絲汀  </a:t>
            </a:r>
            <a:endParaRPr lang="en-US" altLang="zh-TW" sz="2400" b="1" dirty="0">
              <a:latin typeface="Rockwell" panose="02060603020205020403" pitchFamily="18" charset="0"/>
            </a:endParaRPr>
          </a:p>
          <a:p>
            <a:pPr algn="l"/>
            <a:r>
              <a:rPr lang="en-US" altLang="zh-TW" sz="2400" dirty="0">
                <a:latin typeface="Rockwell" panose="02060603020205020403" pitchFamily="18" charset="0"/>
              </a:rPr>
              <a:t>TEACHER</a:t>
            </a:r>
            <a:r>
              <a:rPr lang="en-US" altLang="zh-TW">
                <a:latin typeface="Rockwell" panose="02060603020205020403" pitchFamily="18" charset="0"/>
              </a:rPr>
              <a:t>:  MYDEARGREATTEACHER</a:t>
            </a:r>
            <a:endParaRPr lang="zh-TW" alt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265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EDF082-27B0-BD67-FCD9-20B8D6C64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863" y="1774742"/>
            <a:ext cx="2853001" cy="81204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PH" sz="4400" b="1" dirty="0">
                <a:latin typeface="Rockwell" panose="02060603020205020403" pitchFamily="18" charset="0"/>
              </a:rPr>
              <a:t>CASTING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6FC4F4-2E62-EE80-252E-87039DE47BDD}"/>
              </a:ext>
            </a:extLst>
          </p:cNvPr>
          <p:cNvSpPr txBox="1"/>
          <p:nvPr/>
        </p:nvSpPr>
        <p:spPr>
          <a:xfrm>
            <a:off x="1287378" y="2505670"/>
            <a:ext cx="38140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If you want to specify the data type of a variable, this can be done with casting.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87221D-739D-0684-A697-A58A4DDDE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78" y="3428999"/>
            <a:ext cx="3276600" cy="1685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031652-A5C7-0701-9493-A48C8DE772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7"/>
          <a:stretch/>
        </p:blipFill>
        <p:spPr>
          <a:xfrm>
            <a:off x="4586741" y="3428999"/>
            <a:ext cx="958515" cy="16859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E15CA6-419F-52FA-D973-9035021B5B00}"/>
              </a:ext>
            </a:extLst>
          </p:cNvPr>
          <p:cNvSpPr txBox="1"/>
          <p:nvPr/>
        </p:nvSpPr>
        <p:spPr>
          <a:xfrm>
            <a:off x="6504569" y="1736229"/>
            <a:ext cx="4328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PH" sz="4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GET THE TYPE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F2D95E-723E-7F87-F3E3-B30AC98FA219}"/>
              </a:ext>
            </a:extLst>
          </p:cNvPr>
          <p:cNvSpPr txBox="1"/>
          <p:nvPr/>
        </p:nvSpPr>
        <p:spPr>
          <a:xfrm>
            <a:off x="6379979" y="2527632"/>
            <a:ext cx="381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You can get the data type of a variable with the </a:t>
            </a:r>
            <a:r>
              <a:rPr lang="en-US" dirty="0">
                <a:solidFill>
                  <a:srgbClr val="FF0000"/>
                </a:solidFill>
                <a:latin typeface="Rockwell" panose="02060603020205020403" pitchFamily="18" charset="0"/>
              </a:rPr>
              <a:t>type() </a:t>
            </a:r>
            <a:r>
              <a:rPr lang="en-US" dirty="0">
                <a:latin typeface="Rockwell" panose="02060603020205020403" pitchFamily="18" charset="0"/>
              </a:rPr>
              <a:t>function</a:t>
            </a:r>
            <a:r>
              <a:rPr lang="en-US" dirty="0"/>
              <a:t>.</a:t>
            </a:r>
            <a:endParaRPr lang="en-PH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E68E9C-3713-6366-8342-7296E843A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084" y="3336324"/>
            <a:ext cx="3286125" cy="14704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031C62F-F23D-3390-D6B2-DE42666990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50"/>
          <a:stretch/>
        </p:blipFill>
        <p:spPr>
          <a:xfrm>
            <a:off x="9791103" y="3336325"/>
            <a:ext cx="1371600" cy="147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920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2E0EA-47B0-4CD6-D985-7449E1BB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Sort Lists</a:t>
            </a:r>
            <a:endParaRPr lang="en-PH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47BD3CD-B27A-9224-E642-A3B0E045F9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2" y="2341426"/>
            <a:ext cx="9601196" cy="196458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SORT LIST ALPHANUMERICALLY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List objects have a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sort()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 that will sort the list alphanumerically, ascending, by default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:</a:t>
            </a:r>
            <a:endParaRPr kumimoji="0" lang="en-US" alt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17DD8-4BE2-578D-6308-09D812845874}"/>
              </a:ext>
            </a:extLst>
          </p:cNvPr>
          <p:cNvSpPr txBox="1"/>
          <p:nvPr/>
        </p:nvSpPr>
        <p:spPr>
          <a:xfrm>
            <a:off x="1201694" y="3812745"/>
            <a:ext cx="6110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 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051D7E-AB7B-E07D-B5A1-858387015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6" y="4371353"/>
            <a:ext cx="10039348" cy="990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73472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487E6-A126-6BBC-75B5-93DC7909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95A33-F47A-E792-397A-1B3921DCB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1162452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 #2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Sort the list numerically: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E3312-E90B-3258-E5BC-8ECFE60AE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17" y="3719384"/>
            <a:ext cx="8353425" cy="990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19321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70A95-76E0-B636-5402-F0564575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F1DE58F-15E6-C316-F6FF-A50E791849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18968" y="2449301"/>
            <a:ext cx="8808373" cy="10412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Sort Descending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sort descending, use the keyword argument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reverse = True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: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9983C-6E73-7B4D-8733-11F721FB85BE}"/>
              </a:ext>
            </a:extLst>
          </p:cNvPr>
          <p:cNvSpPr txBox="1"/>
          <p:nvPr/>
        </p:nvSpPr>
        <p:spPr>
          <a:xfrm>
            <a:off x="1418968" y="3653857"/>
            <a:ext cx="611041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 #1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Sort the list descending: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0C607D-3D0D-01FB-E23E-66743B9B3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917" y="4546409"/>
            <a:ext cx="9760166" cy="952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28817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80BA2-FDB3-DB20-8094-3E902FE0A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40CB006-19E4-1D04-4225-A1E90F110F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18968" y="2285999"/>
            <a:ext cx="9813324" cy="17799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Customize Sort Function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also customize your own function by using the keyword argument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key =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 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  <a:r>
              <a:rPr lang="en-US" altLang="en-US" dirty="0">
                <a:latin typeface="Rockwell" panose="02060603020205020403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 function will return a number that will be used to sort the list (the lowest number first):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40584-135D-E42C-5104-8C92F744E10D}"/>
              </a:ext>
            </a:extLst>
          </p:cNvPr>
          <p:cNvSpPr txBox="1"/>
          <p:nvPr/>
        </p:nvSpPr>
        <p:spPr>
          <a:xfrm>
            <a:off x="1418968" y="3872226"/>
            <a:ext cx="82687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Sort the list based on how close the number is to 50: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382CC4-81EE-9DEC-1316-E7F185EC6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68" y="4518557"/>
            <a:ext cx="8372475" cy="1457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01002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956B1-D170-62A8-90D0-7FBD75DB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F5C9CE9-4356-3699-D9A6-C491560ABE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81899" y="2344690"/>
            <a:ext cx="9791699" cy="14105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CASE INSENSITIVE SORT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By default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sort()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 is case sensitive, resulting in all capital letters being sorted before lower case letters: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86517-25FE-401D-CE1E-217E6B31F1EA}"/>
              </a:ext>
            </a:extLst>
          </p:cNvPr>
          <p:cNvSpPr txBox="1"/>
          <p:nvPr/>
        </p:nvSpPr>
        <p:spPr>
          <a:xfrm>
            <a:off x="1381899" y="3614720"/>
            <a:ext cx="88567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Case sensitive sorting can give an unexpected result: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FA4707-A6FC-41CC-052B-97CC1084F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4589993"/>
            <a:ext cx="9563100" cy="1285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15624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1DDCD-C793-8C0A-AD02-050DA7F75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14150-E3F6-7DAF-E03B-FBB84A13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1693792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Luckily we can use built-in functions as key functions when sorting a list. So if you want a case-insensitive sort function, use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str.lower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as a key function: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09236-1587-487E-FC4F-793100A7F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4306329"/>
            <a:ext cx="9544050" cy="971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006467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9FEB-5572-2B74-2220-76005348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4F10817-A015-0DD9-A44A-16790B1A8F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67365" y="2354375"/>
            <a:ext cx="9257269" cy="2149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Reverse Order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What if you want to reverse the order of a list, regardless of the alphabet?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reverse()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 reverses the current sorting order of the elements.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E8BEB-6DF5-3AC1-320A-51FE138D2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8" y="4572001"/>
            <a:ext cx="9677400" cy="923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42084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84F5-A834-D4D0-A7CA-37173A18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 Copy Lists</a:t>
            </a:r>
            <a:endParaRPr lang="en-PH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3B967C0-19A6-7715-EFA4-B861BA53F9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80102" y="2453529"/>
            <a:ext cx="9702113" cy="21184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COPY A LIST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cannot copy a list simply by typing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list2 = list1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because: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list2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will only be a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reference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to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list1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and changes made in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list1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will automatically also be made in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list2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.There are ways to make a copy, one way is to use the built-in List method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copy()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51CA4A-27DE-68E5-CC30-2312A9741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02" y="4572001"/>
            <a:ext cx="8896350" cy="9399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16808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A5EFB-2D0D-B7CE-1286-5798077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8E93173-CBC6-CAE3-CECA-83B81631A6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2556932"/>
            <a:ext cx="102067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Another way to make a copy is to use the built-in method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list()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4449387-1019-9AB6-16AE-D5A5FA256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906" y="3018597"/>
            <a:ext cx="8005009" cy="979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Make a copy of a list with the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list()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2AB9E-5969-5564-8560-077316048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906" y="4118437"/>
            <a:ext cx="8886825" cy="979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24176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D090C-A17A-8BDE-A55E-CE88E668C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Join Lists</a:t>
            </a:r>
            <a:endParaRPr lang="en-PH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376060F-ED29-01AB-E1D4-CA102B2C7F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63843" y="2436616"/>
            <a:ext cx="9172073" cy="14105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JOIN TWO LISTS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There are several ways to join, or concatenate, two or more lists in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Python.One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of the easiest ways are by using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+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operator.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1CDB4-E007-EFEB-050B-3D32062C02AA}"/>
              </a:ext>
            </a:extLst>
          </p:cNvPr>
          <p:cNvSpPr txBox="1"/>
          <p:nvPr/>
        </p:nvSpPr>
        <p:spPr>
          <a:xfrm>
            <a:off x="1463843" y="3847202"/>
            <a:ext cx="19290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50C25A-B8BA-68A6-620C-FCDD7A8E8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158" y="4308867"/>
            <a:ext cx="8629650" cy="971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6469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9626" y="1368900"/>
            <a:ext cx="4215713" cy="1484342"/>
          </a:xfrm>
        </p:spPr>
        <p:txBody>
          <a:bodyPr>
            <a:noAutofit/>
          </a:bodyPr>
          <a:lstStyle/>
          <a:p>
            <a:r>
              <a:rPr lang="en-PH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SINGLE OR DOUBLE QUOTES?</a:t>
            </a:r>
            <a:br>
              <a:rPr lang="en-PH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</a:br>
            <a:endParaRPr lang="zh-TW" altLang="en-US" sz="3200" b="1" dirty="0">
              <a:latin typeface="Rockwell" panose="02060603020205020403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43682" y="2475608"/>
            <a:ext cx="3709085" cy="1038884"/>
          </a:xfrm>
        </p:spPr>
        <p:txBody>
          <a:bodyPr>
            <a:no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String variables can be declared either by using single or double quotes:</a:t>
            </a:r>
            <a:endParaRPr lang="zh-TW" altLang="en-US" dirty="0">
              <a:latin typeface="Rockwell" panose="020606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E68644-0A60-3F42-C6DF-92777A823DB8}"/>
              </a:ext>
            </a:extLst>
          </p:cNvPr>
          <p:cNvSpPr txBox="1"/>
          <p:nvPr/>
        </p:nvSpPr>
        <p:spPr>
          <a:xfrm>
            <a:off x="6457252" y="1802633"/>
            <a:ext cx="3830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CASE-SENSITIVE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648750DA-CD5B-F63F-8D72-A415CB2A1EC9}"/>
              </a:ext>
            </a:extLst>
          </p:cNvPr>
          <p:cNvSpPr txBox="1">
            <a:spLocks/>
          </p:cNvSpPr>
          <p:nvPr/>
        </p:nvSpPr>
        <p:spPr>
          <a:xfrm>
            <a:off x="6457252" y="2475608"/>
            <a:ext cx="3420977" cy="8897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PH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Variable names are case-sensitive.</a:t>
            </a:r>
            <a:endParaRPr lang="zh-TW" altLang="en-US" sz="3200" dirty="0">
              <a:latin typeface="Rockwell" panose="020606030202050204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5ACCD7-83D0-D689-F806-103B34449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87" y="4063953"/>
            <a:ext cx="3343275" cy="14251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31B9F3-9272-DFEC-8BE1-9AB347B8C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692" y="4067617"/>
            <a:ext cx="1311591" cy="14251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CBE99F-A0A0-4DEF-B84D-4E801AAB4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945" y="3453516"/>
            <a:ext cx="3343275" cy="1400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857FF4-CEEC-C359-3BDF-28A70CB52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3975" y="3429000"/>
            <a:ext cx="1170101" cy="143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876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33C11-E121-3534-EB9F-345C353C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CF401-A26C-01A4-1A72-0244988EB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707244"/>
            <a:ext cx="9601196" cy="3318936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Another way to join two lists is by appending all the items from list2 into list1, one by one:</a:t>
            </a:r>
            <a:endParaRPr lang="en-PH" dirty="0">
              <a:latin typeface="Rockwell" panose="02060603020205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614C2-AF19-824F-8FE2-363533B60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02" y="4196044"/>
            <a:ext cx="8873191" cy="1285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D93B37-B519-017C-CB0A-7BD6FA132682}"/>
              </a:ext>
            </a:extLst>
          </p:cNvPr>
          <p:cNvSpPr txBox="1"/>
          <p:nvPr/>
        </p:nvSpPr>
        <p:spPr>
          <a:xfrm>
            <a:off x="1828800" y="3734379"/>
            <a:ext cx="6112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 #2</a:t>
            </a:r>
          </a:p>
        </p:txBody>
      </p:sp>
    </p:spTree>
    <p:extLst>
      <p:ext uri="{BB962C8B-B14F-4D97-AF65-F5344CB8AC3E}">
        <p14:creationId xmlns:p14="http://schemas.microsoft.com/office/powerpoint/2010/main" val="11945030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8015-7DC3-8A22-02E5-13134A4F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AF2BB36-0747-7DA9-D5FC-DBAA612575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27967" y="2598003"/>
            <a:ext cx="969514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Or you can use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extend()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method, which purpose is to add elements from one list to another list: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D0D73-FB1D-E915-A342-99151997F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227" y="4409162"/>
            <a:ext cx="9132715" cy="10173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EEAC16-87DC-11D3-C200-DE0F271497EE}"/>
              </a:ext>
            </a:extLst>
          </p:cNvPr>
          <p:cNvSpPr txBox="1"/>
          <p:nvPr/>
        </p:nvSpPr>
        <p:spPr>
          <a:xfrm>
            <a:off x="1553227" y="3734415"/>
            <a:ext cx="6112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 #3</a:t>
            </a:r>
          </a:p>
        </p:txBody>
      </p:sp>
    </p:spTree>
    <p:extLst>
      <p:ext uri="{BB962C8B-B14F-4D97-AF65-F5344CB8AC3E}">
        <p14:creationId xmlns:p14="http://schemas.microsoft.com/office/powerpoint/2010/main" val="21186537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A6E0-5E5E-3F44-BEC5-7C1E74FB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List Methods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F3C6D-4588-EF75-29E9-7B3BB029A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686" y="2376458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LIST METHODS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has a set of built-in methods that you can use on lists.</a:t>
            </a:r>
          </a:p>
          <a:p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CC397-6587-728B-833E-E31952D92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913" y="3537953"/>
            <a:ext cx="8343900" cy="2247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55257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1E151-6DF2-1A75-B492-AFCBC0E5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54E14-4EF5-3E86-4977-11FF1D01F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LIST METHODS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AB0A0-7E83-D285-21EF-26DB49596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401" y="3429000"/>
            <a:ext cx="8334375" cy="2266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75553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68C9-D646-DDAC-36A8-FA9D1268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Tuples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D40B0-EC7B-35F5-A46A-C2BE7F23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388490"/>
            <a:ext cx="9601196" cy="3318936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35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TUPLE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Tuples are used to store multiple items in a single variable.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Tuple is one of 4 built-in data types in Python used to store collections of data, the other 3 are 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  <a:hlinkClick r:id="rId2"/>
              </a:rPr>
              <a:t>List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 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  <a:hlinkClick r:id="rId3"/>
              </a:rPr>
              <a:t>Set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and 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  <a:hlinkClick r:id="rId4"/>
              </a:rPr>
              <a:t>Dictionary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all with different qualities and usage.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 tuple is a collection which is ordered and </a:t>
            </a: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unchangeable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Tuples are written with round brackets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464445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1EBFD-FA09-DE6B-11F6-A0899BD7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8FB192-6745-696C-A2D2-F3ED3D897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612" y="3083461"/>
            <a:ext cx="9248775" cy="1496512"/>
          </a:xfr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D858D2-EC21-3B7D-A62E-0EE1376BEE03}"/>
              </a:ext>
            </a:extLst>
          </p:cNvPr>
          <p:cNvSpPr txBox="1"/>
          <p:nvPr/>
        </p:nvSpPr>
        <p:spPr>
          <a:xfrm>
            <a:off x="1684421" y="2564619"/>
            <a:ext cx="6112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b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7408900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894E1-4789-C2B3-FB10-2AEE876B7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EB7FC57-B8C5-5424-52F9-D6246F953C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03947" y="2404064"/>
            <a:ext cx="9737557" cy="17799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TUPLE ITEMS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Tuple items are ordered, unchangeable, and allow duplicate values.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Tuple items are indexed, the first item has index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[0]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the second item has index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[1]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etc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C172DB-1180-4D9D-83DB-3A40C15A7756}"/>
              </a:ext>
            </a:extLst>
          </p:cNvPr>
          <p:cNvSpPr txBox="1"/>
          <p:nvPr/>
        </p:nvSpPr>
        <p:spPr>
          <a:xfrm>
            <a:off x="1503947" y="4151460"/>
            <a:ext cx="973755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ORDERED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When we say that tuples are ordered, it means that the items have a defined order, and that order will not change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</a:p>
          <a:p>
            <a:br>
              <a:rPr lang="en-US" sz="2800" dirty="0"/>
            </a:br>
            <a:endParaRPr lang="en-PH" sz="2800" dirty="0"/>
          </a:p>
        </p:txBody>
      </p:sp>
    </p:spTree>
    <p:extLst>
      <p:ext uri="{BB962C8B-B14F-4D97-AF65-F5344CB8AC3E}">
        <p14:creationId xmlns:p14="http://schemas.microsoft.com/office/powerpoint/2010/main" val="4191378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B1056-61DE-54A4-0E09-DE0CEC7A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CC589-8703-008D-6BE4-80E666EAE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02741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UNCHANGEABLE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Tuples are unchangeable, meaning that we cannot change, add or remove items after the tuple has been created.</a:t>
            </a:r>
          </a:p>
          <a:p>
            <a:pPr marL="0" indent="0">
              <a:buNone/>
            </a:pPr>
            <a:br>
              <a:rPr lang="en-US" dirty="0"/>
            </a:br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AB621-7B0C-8F78-DAE1-CB9A4CEDAAD9}"/>
              </a:ext>
            </a:extLst>
          </p:cNvPr>
          <p:cNvSpPr txBox="1"/>
          <p:nvPr/>
        </p:nvSpPr>
        <p:spPr>
          <a:xfrm>
            <a:off x="1295402" y="3786879"/>
            <a:ext cx="87870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ALLOW DUPLICATES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Since tuples are indexed, they can have items with the same value: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E90369-E22C-D001-5EBD-FF93A5D20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23" y="5048763"/>
            <a:ext cx="9936076" cy="9309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799461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434F-F0CA-506B-E6D0-CFBB3BE4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AE5C5E3-38E7-03A2-73F2-19D038456F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63844" y="2387746"/>
            <a:ext cx="10098504" cy="10412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TUPLE LENGTH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determine how many items a tuple has, use the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function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699D09-B309-4184-5565-51AA2D744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843" y="3429000"/>
            <a:ext cx="8907377" cy="832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55543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5E03-44EC-6D62-05DC-699AC2E4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F0845-4FF2-8D76-50C7-96D258F7809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39779" y="2413084"/>
            <a:ext cx="9601200" cy="1474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CREATE TUPLE WITH ONE ITEM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create a tuple with only one item, you have to add a comma after the item, otherwise Python will not recognize it as a tuple.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B9B89-656A-3B81-6E11-FED275B46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80" y="4034354"/>
            <a:ext cx="9601200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0741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1" y="1105699"/>
            <a:ext cx="9601196" cy="1303867"/>
          </a:xfrm>
        </p:spPr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VARIABLE NAMES</a:t>
            </a:r>
            <a:endParaRPr lang="zh-TW" altLang="en-US" b="1" dirty="0">
              <a:latin typeface="Rockwell" panose="02060603020205020403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 variable can have a short name (like x and y) or a more descriptive name (age, car name, total volume). Rules for Python variables : A variable name must start with a letter or the underscore character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 variable name cannot start with a number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 variable name can only contain alpha-numeric characters and underscores (A-z, 0-9, and _ 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Variable names are case-sensitive (age, Age and AGE are three different variables)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18664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4D6E4-E977-5881-E8AD-5F3A404A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C42BC-1C70-8C6C-FC1C-ABF553BC5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654" y="2472710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TUPLE ITEMS - DATA TYPES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Tuple items can be of any data type: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2C2C0-7215-F403-A3E6-1641EEA07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54" y="3927057"/>
            <a:ext cx="9048750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96178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D636-912E-3D5F-C759-A961AB696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D38E1-EA07-0055-9670-40ED9A1502C4}"/>
              </a:ext>
            </a:extLst>
          </p:cNvPr>
          <p:cNvSpPr txBox="1"/>
          <p:nvPr/>
        </p:nvSpPr>
        <p:spPr>
          <a:xfrm>
            <a:off x="1568366" y="2637161"/>
            <a:ext cx="81614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 tuple can contain different data types: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31890-6856-F657-1623-2B366C7A2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366" y="3819320"/>
            <a:ext cx="9328232" cy="11497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26259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2C010-4883-E274-5DFA-97BE4D160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98819-84A8-429E-6DEF-E618E3FB9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770" y="2370220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type()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From Python's perspective, tuples are defined as objects with the data type 'tuple':</a:t>
            </a:r>
          </a:p>
          <a:p>
            <a:pPr marL="0" indent="0">
              <a:buNone/>
            </a:pPr>
            <a:r>
              <a:rPr lang="en-PH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&lt;class 'tuple'&gt;</a:t>
            </a:r>
            <a:endParaRPr lang="en-PH" dirty="0">
              <a:latin typeface="Rockwell" panose="02060603020205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2A442-BB57-9F87-315C-CC2FA01BE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138" y="4495799"/>
            <a:ext cx="9320460" cy="10146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21606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B7877-3E3F-7225-CF92-DFECF46F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AB1D2-3981-1552-130A-CF2F32F60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749" y="2391245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 TUPLE() CONSTRUCTOR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It is also possible to use the </a:t>
            </a:r>
            <a:r>
              <a:rPr lang="en-US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tuple()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constructor to make a tuple.</a:t>
            </a:r>
          </a:p>
          <a:p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0EFC3-B946-4DCF-D59D-4878619E260F}"/>
              </a:ext>
            </a:extLst>
          </p:cNvPr>
          <p:cNvSpPr txBox="1"/>
          <p:nvPr/>
        </p:nvSpPr>
        <p:spPr>
          <a:xfrm>
            <a:off x="1427749" y="3552071"/>
            <a:ext cx="61120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Using the tuple() method to make a tuple: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731819-A483-5A87-EB28-2406D37FD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4395981"/>
            <a:ext cx="9020175" cy="8795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04571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10F2-89E5-3315-42C6-3FDE9BB11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85BC9-C462-DD16-7A8E-FDDA39FF4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36615"/>
            <a:ext cx="9601196" cy="3639331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33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Collections (Arrays)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There are four collection data types in the Python programming language: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2"/>
              </a:rPr>
              <a:t>List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collection which is ordered and changeable. Allows duplicate members.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Tuple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collection which is ordered and unchangeable. Allows duplicate members.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3"/>
              </a:rPr>
              <a:t>Set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collection which is unordered, unchangeable*, and unindexed. No duplicate members.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4"/>
              </a:rPr>
              <a:t>Dictionary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collection which is ordered** and changeable. No duplicate members.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825099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51A73-B99D-6C94-1BE3-D1E9A6A15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Access Tuple Items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246F4-4461-640D-D59F-D795E5E8F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Access Tuple Items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access tuple items by referring to the index number, inside square brackets: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Negative Indexing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Negative indexing means start from the end.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refers to the last item,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-2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refers to the second last item etc.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6432057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F380-1EA7-D91F-083F-8B1545008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3A599-E139-319E-DAF1-226F1FECC856}"/>
              </a:ext>
            </a:extLst>
          </p:cNvPr>
          <p:cNvSpPr txBox="1"/>
          <p:nvPr/>
        </p:nvSpPr>
        <p:spPr>
          <a:xfrm>
            <a:off x="1407694" y="2413609"/>
            <a:ext cx="960119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Range of Indexes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specify a range of indexes by specifying where to start and where to end the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range.When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specifying a range, the return value will be a new tuple with the specified items.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D4442D-F75C-8F48-CF32-2BC4992C2ACF}"/>
              </a:ext>
            </a:extLst>
          </p:cNvPr>
          <p:cNvSpPr txBox="1"/>
          <p:nvPr/>
        </p:nvSpPr>
        <p:spPr>
          <a:xfrm>
            <a:off x="1407694" y="4010127"/>
            <a:ext cx="77242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Return the third, fourth, and fifth item:</a:t>
            </a:r>
          </a:p>
        </p:txBody>
      </p:sp>
    </p:spTree>
    <p:extLst>
      <p:ext uri="{BB962C8B-B14F-4D97-AF65-F5344CB8AC3E}">
        <p14:creationId xmlns:p14="http://schemas.microsoft.com/office/powerpoint/2010/main" val="31180050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011AE-730D-7F0E-CDAD-DC8A70AA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C244-7DEF-93A5-A80D-0063CF782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By leaving out the start value, the range will start at the first item: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This example returns the items from the beginning to, but NOT included, "kiwi":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3782034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30FE-9D9D-7455-978A-561D345CD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8DEAC-A250-C135-772E-F0EC47466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By leaving out the end value, the range will go on to the end of the list:</a:t>
            </a:r>
          </a:p>
          <a:p>
            <a:pPr marL="0" indent="0" algn="l">
              <a:buNone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</a:t>
            </a:r>
          </a:p>
          <a:p>
            <a:pPr marL="0" indent="0" algn="l"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This example returns the items from "cherry" and to the end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751900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9A801-3CCC-4E23-0365-AFC94D08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F605-D534-7915-398B-BAD35DAAC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748" y="2400522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Range of Negative Indexes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Specify negative indexes if you want to start the search from the end of the tuple:</a:t>
            </a:r>
          </a:p>
          <a:p>
            <a:pPr marL="0" indent="0" algn="l"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This example returns the items from index -4 (included) to index -1 (excluded)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37109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526697D5-6EA5-A040-E646-31B74F67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621" y="974559"/>
            <a:ext cx="9950116" cy="5245768"/>
          </a:xfrm>
        </p:spPr>
        <p:txBody>
          <a:bodyPr/>
          <a:lstStyle/>
          <a:p>
            <a:pPr algn="l"/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Multi Words Variable Names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Variable names with more than one word can be difficult to read. There are several techniques you can use to make them more readable:</a:t>
            </a:r>
          </a:p>
          <a:p>
            <a:pPr algn="l"/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Came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Each word, except the first, starts with a capital letter:</a:t>
            </a:r>
            <a:endParaRPr lang="en-US" sz="3200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algn="l"/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Pascal Case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Each word starts with a capital letter:</a:t>
            </a:r>
          </a:p>
          <a:p>
            <a:pPr algn="l"/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Snake Case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Each word is separated by an underscore character:</a:t>
            </a:r>
          </a:p>
          <a:p>
            <a:pPr marL="0" indent="0" algn="l">
              <a:buNone/>
            </a:pPr>
            <a:endParaRPr lang="en-US" sz="32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 algn="l">
              <a:buNone/>
            </a:pPr>
            <a:endParaRPr lang="en-US" sz="3200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CDC8F-3F98-0568-8B01-70F17A957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32" y="2819078"/>
            <a:ext cx="4065805" cy="540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9BEFDA-06EE-9997-9D2D-62F5072A7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900" y="3944258"/>
            <a:ext cx="4065805" cy="5330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EFE55E-1664-EFB1-5865-9D29CF32B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027" y="5332338"/>
            <a:ext cx="4065805" cy="68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9670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C2E1F-A35C-DC85-3868-EDA55F89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7CF2246-01AE-F2B3-5C43-6DC7BC8CE1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75874" y="2419359"/>
            <a:ext cx="9809747" cy="14105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Check if Item Exists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determine if a specified item is present in a tuple use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keyword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9429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B0F8-D492-542D-F193-422028F2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Update Tuples</a:t>
            </a:r>
            <a:endParaRPr lang="en-PH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3F053E-4A25-2871-AF21-4C2160B3A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Change Tuple Values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Once a tuple is created, you cannot change its values.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Tuples are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unchangeable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or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immutable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as it also is called.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But there is a workaround. You can convert the tuple into a list, change the list, and convert the list back into a tuple.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660085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AA71-8ABF-2C8D-1F1A-4ED8E4C20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B18FC97-F42D-DB99-5D71-CE2185B325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75875" y="2285999"/>
            <a:ext cx="9601196" cy="40728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Add Items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Since tuples are immutable, they do not have a build-in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append()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method, but there are other ways to add items to a tuple.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1. 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Convert into a 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: Just like the workaround for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changing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 tuple, you can convert it into a list, add your item(s), and convert it back into a tuple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defTabSz="914400">
              <a:buClrTx/>
              <a:buSzTx/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Add tuple to a tuple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 You are allowed to add tuples to tuples, so if you want to add one item, (or many), create a new tuple with the item(s), and add it to the existing tuple: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96093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CA602-4E23-88BD-D38F-DBBA61DB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55338-57A6-5310-D972-D54D5CBE0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811" y="2556932"/>
            <a:ext cx="9601196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6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Remove Items</a:t>
            </a:r>
          </a:p>
          <a:p>
            <a:pPr marL="0" indent="0"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Tuples are 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unchangeable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so you cannot remove items from it, but you can use the same workaround as we used for changing and adding tuple items:</a:t>
            </a:r>
            <a:endParaRPr lang="en-PH" sz="28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9522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A8B4-0560-9BAB-986B-EC6A5FAF0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Unpack Tuples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9D03C-D40E-D952-C484-A7C700F7D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781" y="2797564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UNPACKING A TUPLE</a:t>
            </a:r>
          </a:p>
          <a:p>
            <a:pPr marL="0" indent="0" algn="l"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When we create a tuple, we normally assign values to it. This is called "packing" a tuple: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9837230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6D9A-AFE9-A581-EAD1-6B4C0374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8F917D9-AEB3-C576-5B26-6BE3236CC1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39780" y="2426117"/>
            <a:ext cx="9918031" cy="368813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Using Asterisk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*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ckwell" panose="02060603020205020403" pitchFamily="18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If the number of variables is less than the number of values, you can add an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*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to the variable name and the values will be assigned to the variable as a list</a:t>
            </a:r>
          </a:p>
          <a:p>
            <a:pPr marL="0" indent="0" defTabSz="914400">
              <a:buClrTx/>
              <a:buSzTx/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If the asterisk is added to another variable name than the last, Python will assign values to the variable until the number of values left matches the number of variables left.</a:t>
            </a:r>
            <a:endParaRPr lang="en-PH" sz="2800" dirty="0"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95057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FDC6-74D6-7B1E-B251-67118E7D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Loop Tuples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0C107FB-32EA-25B9-9B7A-0D83249493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63843" y="2424584"/>
            <a:ext cx="9432755" cy="37958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LOOP THROUGH A TUPLE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loop through the tuple items by using a 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for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loop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Loop Through the Index Numbers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also loop through the tuple items by referring to their index number.</a:t>
            </a:r>
            <a:r>
              <a:rPr lang="en-US" altLang="en-US" sz="2800" dirty="0">
                <a:latin typeface="Rockwell" panose="02060603020205020403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Use the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range()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and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len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functions to create a suitable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iterable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3675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C385-CD9E-3CEE-EB21-5B45B6763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888B354-FA7E-F64A-F6FE-3B8D145376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2" y="2285999"/>
            <a:ext cx="9601196" cy="28879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Using a While Loop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loop through the list items by using a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while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loop. Use the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len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function to determine the length of the tuple, then start at 0 and loop your way through the tuple items by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reffering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to their indexes. Remember to increase the index by 1 after each iteration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79383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60E9A-EAFB-1287-72A9-5466BFEC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Join Tuples</a:t>
            </a:r>
            <a:endParaRPr lang="en-PH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5781F70-2BCB-B5FA-87DD-81D058EE51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16176" y="2550694"/>
            <a:ext cx="9359648" cy="3134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Join Two Tuples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join two or more tuples you can use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+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operator.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Multiply Tuples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If you want to multiply the content of a tuple a given number of times, you can use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*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operator: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126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0BB6B-75E9-FFD1-D9C1-985F9C7A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Tuple Methods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9DE56-BBAD-0E60-0C3D-0D744C4FB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642" y="2400521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Tuple Methods</a:t>
            </a:r>
          </a:p>
          <a:p>
            <a:pPr marL="0" indent="0" algn="l"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has two built-in methods that you can use on tuples.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280AD-DC85-C834-6434-B2236B090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23" y="4059989"/>
            <a:ext cx="10536154" cy="14900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0484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PH" sz="49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VARIABLES</a:t>
            </a:r>
            <a:br>
              <a:rPr lang="en-PH" sz="49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</a:br>
            <a:r>
              <a:rPr lang="en-PH" sz="49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ASSIGN MULTIPLE VALUES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2" y="2436617"/>
            <a:ext cx="9601196" cy="3318936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VALUES TO MULTIPLE VARIABLES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allows you to assign values to multiple variables in one line:</a:t>
            </a:r>
          </a:p>
          <a:p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719F3E-0EDF-49C8-4CB7-B850497B3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60" y="3368842"/>
            <a:ext cx="7242466" cy="7627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B8355-2E96-8E7F-8081-58369B430A7C}"/>
              </a:ext>
            </a:extLst>
          </p:cNvPr>
          <p:cNvSpPr txBox="1"/>
          <p:nvPr/>
        </p:nvSpPr>
        <p:spPr>
          <a:xfrm>
            <a:off x="1492460" y="4131574"/>
            <a:ext cx="685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ONE VALUE TO MULTIPLE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4B8A7-593B-C83B-9C98-48168ED3F4D8}"/>
              </a:ext>
            </a:extLst>
          </p:cNvPr>
          <p:cNvSpPr txBox="1"/>
          <p:nvPr/>
        </p:nvSpPr>
        <p:spPr>
          <a:xfrm>
            <a:off x="1395663" y="4420691"/>
            <a:ext cx="61120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And you can assign the </a:t>
            </a:r>
            <a:r>
              <a:rPr lang="en-US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same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value to multiple variables in one line: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5148E0-88A0-986F-7E07-82C95CBFD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460" y="5079818"/>
            <a:ext cx="7448170" cy="8437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56502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9D72-0E46-17DD-C199-BA05A0469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Sets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73EB8-9ADD-4A5E-79A6-C3DE64255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780" y="2424585"/>
            <a:ext cx="9601196" cy="3318936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SET</a:t>
            </a:r>
          </a:p>
          <a:p>
            <a:pPr marL="0" indent="0" algn="l"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Sets are used to store multiple items in a single variable.</a:t>
            </a:r>
          </a:p>
          <a:p>
            <a:pPr marL="0" indent="0" algn="l"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Set is one of 4 built-in data types in Python used to store collections of data, the other 3 are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  <a:hlinkClick r:id="rId2"/>
              </a:rPr>
              <a:t>List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  <a:hlinkClick r:id="rId3"/>
              </a:rPr>
              <a:t>Tuple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and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  <a:hlinkClick r:id="rId4"/>
              </a:rPr>
              <a:t>Dictionary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all with different qualities and usage.</a:t>
            </a:r>
          </a:p>
          <a:p>
            <a:pPr marL="0" indent="0" algn="l"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 set is a collection which is 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unordered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 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unchangeable*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and 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unindexed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301899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D4AEA-23AE-5FF1-67D8-28919413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2C63D-E41B-E815-F7E8-188B1B30A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39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Set Items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Set items are unordered, unchangeable, and do not allow duplicate values.</a:t>
            </a:r>
          </a:p>
          <a:p>
            <a:pPr marL="0" indent="0" algn="l">
              <a:buNone/>
            </a:pPr>
            <a:r>
              <a:rPr lang="en-US" sz="35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Unordered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Unordered means that the items in a set do not have a defined order.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Set items can appear in a different order every time you use them, and cannot be referred to by index or key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6723942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5142-31A2-9F5E-4A39-88D649FE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7D3CF-ABF0-92E6-FD01-432985826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780" y="2412553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Unchangeable</a:t>
            </a:r>
          </a:p>
          <a:p>
            <a:pPr marL="0" indent="0" algn="l"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Set items are unchangeable, meaning that we cannot change the items after the set has been created.</a:t>
            </a:r>
          </a:p>
          <a:p>
            <a:pPr marL="0" indent="0" algn="l"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Once a set is created, you cannot change its items, but you can remove items and add new items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0745146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6B35-0E8F-2584-C089-524B6BB2B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170899"/>
            <a:ext cx="9601196" cy="1449742"/>
          </a:xfrm>
        </p:spPr>
        <p:txBody>
          <a:bodyPr>
            <a:normAutofit/>
          </a:bodyPr>
          <a:lstStyle/>
          <a:p>
            <a:pPr marL="0" indent="0" algn="l"/>
            <a:r>
              <a:rPr lang="en-US" sz="3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Duplicates Not Allowed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Sets cannot have two items with the same value.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0B1260-05E6-C0A7-972E-6A9F69A448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83631" y="3519301"/>
            <a:ext cx="9986211" cy="11028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Get the Length of a Set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determine how many items a set has, use the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function.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7991D0-1966-889D-25FB-481591A15A34}"/>
              </a:ext>
            </a:extLst>
          </p:cNvPr>
          <p:cNvSpPr txBox="1"/>
          <p:nvPr/>
        </p:nvSpPr>
        <p:spPr>
          <a:xfrm>
            <a:off x="1295402" y="4798743"/>
            <a:ext cx="96011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type()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From Python's perspective, sets are defined as objects with the data type 'set':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C8FF75-AA01-E166-037C-60911CB380CC}"/>
              </a:ext>
            </a:extLst>
          </p:cNvPr>
          <p:cNvSpPr txBox="1"/>
          <p:nvPr/>
        </p:nvSpPr>
        <p:spPr>
          <a:xfrm>
            <a:off x="1383631" y="5555581"/>
            <a:ext cx="188895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&lt;class 'set'&gt;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798451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B1BA4-1ABE-1258-D33E-76C1CFD1E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3B649-9B26-ED18-0D42-8D622200D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l"/>
            <a:r>
              <a:rPr lang="en-US" sz="3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Collections (Arrays)</a:t>
            </a:r>
          </a:p>
          <a:p>
            <a:pPr algn="l"/>
            <a:r>
              <a:rPr lang="en-US" sz="3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There are four collection data types in the Python programming language: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  <a:hlinkClick r:id="rId2"/>
              </a:rPr>
              <a:t>List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is a collection which is ordered and changeable. Allows duplicate members.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  <a:hlinkClick r:id="rId3"/>
              </a:rPr>
              <a:t>Tuple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is a collection which is ordered and unchangeable. Allows duplicate members.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Set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is a collection which is unordered, unchangeable*, and unindexed. No duplicate members.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  <a:hlinkClick r:id="rId4"/>
              </a:rPr>
              <a:t>Dictionary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is a collection which is ordered** and changeable. No duplicate members.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772739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6F499-DFF6-10F3-77F4-7813A0E7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Access Set Items</a:t>
            </a:r>
            <a:endParaRPr lang="en-PH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53BB830-2448-8C6A-44D2-076E856AE6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15716" y="2285999"/>
            <a:ext cx="9601195" cy="3257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Access Items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cannot access items in a set by referring to an index or a key.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But you can loop through the set items using a 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for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loop, or ask if a specified value is present in a set, by using the 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in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keyword.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19920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1EDAC-22F4-08F1-0829-E963774F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93381-F866-0365-0154-8A144A4EC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49359"/>
            <a:ext cx="9601196" cy="1389424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en-US" sz="39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Change Items</a:t>
            </a:r>
          </a:p>
          <a:p>
            <a:pPr marL="0" indent="0" algn="l">
              <a:buNone/>
            </a:pPr>
            <a:r>
              <a:rPr lang="en-US" sz="3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Once a set is created, you cannot change its items, but you can add new items.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655409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C04C3-E796-ED4B-4248-162D69FEE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Add Set Items</a:t>
            </a:r>
            <a:endParaRPr lang="en-PH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D158DD-CB4E-E74E-B29C-072CFB9999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2" y="2593027"/>
            <a:ext cx="9384630" cy="184147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Add Items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Once a set is created, you cannot change its items, but you can add 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items.To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add one item to a set use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add()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method.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53154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3928-D860-4C5E-0095-DD880E263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CAD4522-0F74-6186-A42C-50F005D91C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39780" y="2484743"/>
            <a:ext cx="9761620" cy="15952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Add Sets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add items from another set into the current set, use the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update()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44B8048-CC96-E2DF-7C52-D98E18FCD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780" y="3911284"/>
            <a:ext cx="9456818" cy="196458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Add Any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Iterable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object in the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update()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does not have to be a set, it can be any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iterable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object (tuples, lists, dictionaries etc.).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23481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E04F1-7131-AE3F-6A3D-D90D901A1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Remove Set Items</a:t>
            </a:r>
            <a:endParaRPr lang="en-PH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0A76EDC-6C06-F3B0-EBEA-54867E32AC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2" y="2435001"/>
            <a:ext cx="9601196" cy="1718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Remove Item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remove an item in a set, use the 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remove()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or the 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discard()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D5661-E7C2-4E70-80DF-7B191B89769D}"/>
              </a:ext>
            </a:extLst>
          </p:cNvPr>
          <p:cNvSpPr txBox="1"/>
          <p:nvPr/>
        </p:nvSpPr>
        <p:spPr>
          <a:xfrm>
            <a:off x="1295402" y="4288181"/>
            <a:ext cx="960119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Loop Items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loop through the set items by using a 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loop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3594060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95411-8D51-B014-83F3-B5EECB2C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VARIABLES</a:t>
            </a:r>
            <a:b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</a:br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ASSIGN MULTIPLE VALUES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80DE9-DA33-7C6D-16C6-A9C874E8F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UNPACK A COLLECTION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If you have a collection of values in a list, tuple etc. Python allows you to extract the values into variables. This is called </a:t>
            </a:r>
            <a:r>
              <a:rPr lang="en-US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unpacking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6D6A1-B14D-CFD3-9423-1C6A0A024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69" y="4216400"/>
            <a:ext cx="7610475" cy="1571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31762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50954-E884-5A7C-A528-ED21C98FD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Join Sets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1022304-E95E-5AB6-A267-8FD899EB80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35768" y="2460680"/>
            <a:ext cx="9717506" cy="28879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Join Two Sets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There are several ways to join two or more sets in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Python.</a:t>
            </a:r>
            <a:r>
              <a:rPr lang="en-US" altLang="en-US" sz="2800" dirty="0" err="1"/>
              <a:t>Y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ou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can use the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union()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that returns a new set containing all items from both sets, or the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update()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that inserts all the items from one set into another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47829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D1EB2-2443-22EC-7AAA-2DA112DE7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51D1D-4A06-69CA-ACC1-8C2D16C8F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548" y="2400521"/>
            <a:ext cx="9601196" cy="3318936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Keep All, But NOT the Duplicates</a:t>
            </a:r>
          </a:p>
          <a:p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182ECD0-367C-715B-BE7D-9CD4B84A9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1548" y="2817703"/>
            <a:ext cx="8145379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symmetric_difference_update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will keep only the elements that are NOT present in both 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68904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C60E5-CEFD-E790-521B-C1DFA97C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Set Methods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9ED3C-0CF0-96C2-671B-BF10441D5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844" y="2424585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SET METHODS</a:t>
            </a:r>
            <a:endParaRPr lang="en-US" sz="2000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35E3DA-1058-4E81-93FF-D1BF1965B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871" y="2971918"/>
            <a:ext cx="6919161" cy="311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1164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D0250-D7E1-92DD-6068-D7DF5168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F85E91-1A1A-B00E-5D8A-C9E3D4D9C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860" y="2557463"/>
            <a:ext cx="8064279" cy="3317875"/>
          </a:xfrm>
        </p:spPr>
      </p:pic>
    </p:spTree>
    <p:extLst>
      <p:ext uri="{BB962C8B-B14F-4D97-AF65-F5344CB8AC3E}">
        <p14:creationId xmlns:p14="http://schemas.microsoft.com/office/powerpoint/2010/main" val="142267194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C2BB7-3D14-4E94-AB4E-BB3AE048D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023" y="675984"/>
            <a:ext cx="9601196" cy="1303867"/>
          </a:xfrm>
        </p:spPr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Dictionaries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48240-230C-CD11-A719-6F6182E06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3164" y="1979851"/>
            <a:ext cx="2791331" cy="907728"/>
          </a:xfr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thisdict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"brand"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"Ford"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"model"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"Mustang"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"year"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1964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69B310-3628-8317-46A8-57618191C729}"/>
              </a:ext>
            </a:extLst>
          </p:cNvPr>
          <p:cNvSpPr txBox="1"/>
          <p:nvPr/>
        </p:nvSpPr>
        <p:spPr>
          <a:xfrm>
            <a:off x="1511968" y="2415885"/>
            <a:ext cx="9412705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Dictionary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Dictionaries are used to store data values in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key:value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pairs.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 dictionary is a collection which is ordered*, changeable and do not allow duplicates.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As of Python version 3.7, dictionaries are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ordered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 In Python 3.6 and earlier, dictionaries are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unordered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Dictionaries are written with curly brackets, and have keys and values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7206125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AF7BD-EAB1-27B5-96FA-419C722B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B2B67-7134-49FC-D95E-BBE748F54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653" y="2326422"/>
            <a:ext cx="7078578" cy="950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2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Ordered or Unordered?</a:t>
            </a:r>
          </a:p>
          <a:p>
            <a:pPr marL="0" indent="0">
              <a:buNone/>
            </a:pPr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83E5A-5B40-59D8-8F19-20420F587C92}"/>
              </a:ext>
            </a:extLst>
          </p:cNvPr>
          <p:cNvSpPr txBox="1"/>
          <p:nvPr/>
        </p:nvSpPr>
        <p:spPr>
          <a:xfrm>
            <a:off x="1584158" y="3014752"/>
            <a:ext cx="8750968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As of Python version 3.7, dictionaries are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ordered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 In Python 3.6 and earlier, dictionaries are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unordered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  <a:endParaRPr lang="en-PH" sz="2400" dirty="0">
              <a:latin typeface="Rockwell" panose="020606030202050204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B48D5-BE32-01A3-41B2-891F4849A38A}"/>
              </a:ext>
            </a:extLst>
          </p:cNvPr>
          <p:cNvSpPr txBox="1"/>
          <p:nvPr/>
        </p:nvSpPr>
        <p:spPr>
          <a:xfrm>
            <a:off x="1295402" y="4005670"/>
            <a:ext cx="100844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When we say that dictionaries are ordered, it means that the items have a defined order, and that order will not change.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Unordered means that the items does not have a defined order, you cannot refer to an item by using an index.</a:t>
            </a:r>
          </a:p>
        </p:txBody>
      </p:sp>
    </p:spTree>
    <p:extLst>
      <p:ext uri="{BB962C8B-B14F-4D97-AF65-F5344CB8AC3E}">
        <p14:creationId xmlns:p14="http://schemas.microsoft.com/office/powerpoint/2010/main" val="414728696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521F-8D48-6914-3F81-D5304EB9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A51FB-98D3-8951-A0C3-31AF6E680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749" y="2436617"/>
            <a:ext cx="9601196" cy="1303867"/>
          </a:xfrm>
        </p:spPr>
        <p:txBody>
          <a:bodyPr>
            <a:normAutofit fontScale="25000" lnSpcReduction="20000"/>
          </a:bodyPr>
          <a:lstStyle/>
          <a:p>
            <a:pPr marL="0" indent="0" algn="l">
              <a:buNone/>
            </a:pPr>
            <a:r>
              <a:rPr lang="en-US" sz="14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Changeable</a:t>
            </a:r>
          </a:p>
          <a:p>
            <a:pPr marL="0" indent="0" algn="l">
              <a:buNone/>
            </a:pPr>
            <a:r>
              <a:rPr lang="en-US" sz="112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Dictionaries are changeable, meaning that we can change, add or remove items after the dictionary has been created.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9A425D-A442-3D1B-5C0D-CF9A4C75951D}"/>
              </a:ext>
            </a:extLst>
          </p:cNvPr>
          <p:cNvSpPr txBox="1"/>
          <p:nvPr/>
        </p:nvSpPr>
        <p:spPr>
          <a:xfrm>
            <a:off x="1427749" y="4359924"/>
            <a:ext cx="88712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Duplicates Not Allowed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Dictionaries cannot have two items with the same key</a:t>
            </a:r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0"/>
              </a:rPr>
              <a:t>.</a:t>
            </a:r>
            <a:endParaRPr lang="en-US" sz="2400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32919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7E468-6A7E-0400-FA67-7DB8D9A9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0A107A1-6318-CAC3-A9FC-2F06D66FBF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51812" y="2382252"/>
            <a:ext cx="9601196" cy="15952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Dictionary Length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determine how many items a dictionary has, use the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len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function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EC3EAB7-2528-AA60-A998-F42D57EEB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811" y="3523534"/>
            <a:ext cx="6067925" cy="42570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FD533-D620-3C30-FEAA-96D9ADDF9B8F}"/>
              </a:ext>
            </a:extLst>
          </p:cNvPr>
          <p:cNvSpPr txBox="1"/>
          <p:nvPr/>
        </p:nvSpPr>
        <p:spPr>
          <a:xfrm>
            <a:off x="1295401" y="4073757"/>
            <a:ext cx="946083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Dictionary Items - Data Types</a:t>
            </a:r>
          </a:p>
          <a:p>
            <a:pPr marL="0" indent="0" algn="l"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values in dictionary items can be of any data type:</a:t>
            </a:r>
          </a:p>
        </p:txBody>
      </p:sp>
    </p:spTree>
    <p:extLst>
      <p:ext uri="{BB962C8B-B14F-4D97-AF65-F5344CB8AC3E}">
        <p14:creationId xmlns:p14="http://schemas.microsoft.com/office/powerpoint/2010/main" val="398449463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F9607-A5A7-5FDD-3333-6F46FC22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EB861-C9D1-D6B2-47CB-A50F1E1F7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type() 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From Python's perspective, dictionaries are defined as objects with the data type 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dict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':</a:t>
            </a:r>
          </a:p>
          <a:p>
            <a:pPr marL="0" indent="0" algn="l">
              <a:buNone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US" sz="2800" b="1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dict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() Constructor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 is also possible to use the </a:t>
            </a:r>
            <a:r>
              <a:rPr lang="en-US" b="0" i="0" dirty="0" err="1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constructor to make a dictionary.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7206912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FA3ED-3F9A-6580-AAD1-BDBB394B4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27114-18D5-B357-9E0D-EC3D8CD2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1"/>
            <a:ext cx="9601196" cy="3519015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en-US" sz="59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Collections (Arrays)</a:t>
            </a:r>
          </a:p>
          <a:p>
            <a:pPr algn="l"/>
            <a:r>
              <a:rPr lang="en-US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There are four collection data types in the Python programming language: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2"/>
              </a:rPr>
              <a:t>List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collection which is ordered and changeable. Allows duplicate members.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3"/>
              </a:rPr>
              <a:t>Tuple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collection which is ordered and unchangeable. Allows duplicate members.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4"/>
              </a:rPr>
              <a:t>Set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collection which is unordered, unchangeable*, and unindexed. No duplicate members.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Dictionary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collection which is ordered** and changeable. No duplicate members.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12320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E8B2-4F58-169C-1E75-C17289AF8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549" y="1037832"/>
            <a:ext cx="9601196" cy="1303867"/>
          </a:xfrm>
        </p:spPr>
        <p:txBody>
          <a:bodyPr anchor="t">
            <a:normAutofit fontScale="90000"/>
          </a:bodyPr>
          <a:lstStyle/>
          <a:p>
            <a:r>
              <a:rPr lang="en-PH" sz="49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VARIABLES - OUTPUT VARIABLES</a:t>
            </a:r>
            <a:br>
              <a:rPr lang="en-PH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</a:br>
            <a:endParaRPr lang="en-PH" dirty="0">
              <a:latin typeface="Rockwell" panose="02060603020205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FE535A-B129-8E8A-BFB8-93E8BA46D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074" y="3869392"/>
            <a:ext cx="8800878" cy="10274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90E79F71-B5A5-5E9B-4C0E-FC5E11EA5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sz="3200" b="1" dirty="0">
                <a:latin typeface="Rockwell" panose="02060603020205020403" pitchFamily="18" charset="0"/>
              </a:rPr>
              <a:t>OUTPUT VARIABLES</a:t>
            </a:r>
          </a:p>
          <a:p>
            <a:pPr marL="0" indent="0">
              <a:buNone/>
            </a:pPr>
            <a:r>
              <a:rPr lang="en-PH" dirty="0">
                <a:latin typeface="Rockwell" panose="02060603020205020403" pitchFamily="18" charset="0"/>
              </a:rPr>
              <a:t>The python print() function is often used to output variables</a:t>
            </a:r>
          </a:p>
        </p:txBody>
      </p:sp>
    </p:spTree>
    <p:extLst>
      <p:ext uri="{BB962C8B-B14F-4D97-AF65-F5344CB8AC3E}">
        <p14:creationId xmlns:p14="http://schemas.microsoft.com/office/powerpoint/2010/main" val="426456341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5C75A-51C5-6179-5D91-AD911E31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Access Dictionary Items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9AE54-F384-4E56-35C4-4A15B3204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0041" y="2485217"/>
            <a:ext cx="9601196" cy="1641615"/>
          </a:xfrm>
        </p:spPr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r>
              <a:rPr lang="en-US" sz="47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Accessing Items</a:t>
            </a:r>
          </a:p>
          <a:p>
            <a:pPr marL="0" indent="0" algn="l">
              <a:buNone/>
            </a:pPr>
            <a:r>
              <a:rPr lang="en-US" sz="40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access the items of a dictionary by referring to its key name, inside square brackets</a:t>
            </a:r>
            <a:r>
              <a:rPr lang="en-US" sz="4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:</a:t>
            </a:r>
          </a:p>
          <a:p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126E9B-C32F-F35E-D738-1B5AC0259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53" y="4372783"/>
            <a:ext cx="545030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12471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F10C9-4FDA-FBA7-2402-B4A20ABF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8B807C0-B557-1372-C071-5C37B1AF4F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27749" y="2340494"/>
            <a:ext cx="9601195" cy="15952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Get Keys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keys()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will return a list of all the keys in the dictionary.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43E4D-BE09-6435-6312-AD7CE61C1F01}"/>
              </a:ext>
            </a:extLst>
          </p:cNvPr>
          <p:cNvSpPr txBox="1"/>
          <p:nvPr/>
        </p:nvSpPr>
        <p:spPr>
          <a:xfrm>
            <a:off x="1295401" y="4158461"/>
            <a:ext cx="96011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list of the keys is a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view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of the dictionary, meaning that any changes done to the dictionary will be reflected in the keys list.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4359650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6CA03-5E2C-67F8-4396-EBC31978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2BAEB04-FF8A-B35F-6F56-F8FA8F50A0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72127" y="2413904"/>
            <a:ext cx="9212783" cy="16568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Get Values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values()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will return a list of all the values in the dictionary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C847D-FE03-8154-BA4A-3A470992E48B}"/>
              </a:ext>
            </a:extLst>
          </p:cNvPr>
          <p:cNvSpPr txBox="1"/>
          <p:nvPr/>
        </p:nvSpPr>
        <p:spPr>
          <a:xfrm>
            <a:off x="1295402" y="4248836"/>
            <a:ext cx="96011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list of the values is a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view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of the dictionary, meaning that any changes done to the dictionary will be reflected in the values list.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273764258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489B-7F82-A179-E0DD-86C1AFACC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8770352-6A49-487D-B4E4-72B816DA15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2" y="2542550"/>
            <a:ext cx="9601196" cy="14721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Get Items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items()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will return each item in a dictionary, as tuples in a list.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99F44-6656-997A-9CB3-27BCBAA03D83}"/>
              </a:ext>
            </a:extLst>
          </p:cNvPr>
          <p:cNvSpPr txBox="1"/>
          <p:nvPr/>
        </p:nvSpPr>
        <p:spPr>
          <a:xfrm>
            <a:off x="1295402" y="4271242"/>
            <a:ext cx="96011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returned list is a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view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of the items of the dictionary, meaning that any changes done to the dictionary will be reflected in the items list.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388444297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67554-D24A-DE6C-C775-29513D1A5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Change Dictionary Items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60D56-70AA-4B42-C460-82972F251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Change Values</a:t>
            </a:r>
          </a:p>
          <a:p>
            <a:pPr marL="0" indent="0" algn="l"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change the value of a specific item by referring to its key name: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0281892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2C44A-270F-DC59-EE88-2D2130C1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3AE93D0-40B6-574F-2507-72156BE681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78070" y="2494302"/>
            <a:ext cx="9218004" cy="2210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Update Dictionary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update()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will update the dictionary with the items from the given argument.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argument must be a dictionary, or an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object with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key:value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pairs.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92739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7023-6A80-335F-C2AE-233890019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Add Dictionary Items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5BEF9-8804-5319-0638-6AF2EA78B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Adding Items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Adding an item to the dictionary is done by using a new index key and assigning a value to it.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7399707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EC02A-A377-C837-FA74-2C7C3C35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B2DC1B-D070-ADCD-F467-CD5C2CAD48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91656" y="2400845"/>
            <a:ext cx="9689924" cy="37496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Update Dictionary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update()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will update the dictionary with the items from a given argument. If the item does not exist, the item will be added.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argument must be a dictionary, or an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object with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key:value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pairs.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66814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793D3-3C60-0A26-0A79-CFC60AB52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Remove Dictionary Items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9A0CF-6E63-6ABA-BF3D-CCAA3A11E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Removing Items</a:t>
            </a:r>
          </a:p>
          <a:p>
            <a:pPr marL="0" indent="0" algn="l"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There are several methods to remove items from a dictionary.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757692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35D64-C1A7-3350-C2AD-B578DCDD8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Loop Dictionaries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46CEE75-DEE0-EA23-B649-425A90E7CB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63843" y="2497637"/>
            <a:ext cx="9601196" cy="2734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Loop Through a Dictionary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loop through a dictionary by using a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for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loop.When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looping through a dictionary, the return value are the 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keys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of the dictionary, but there are methods to return the 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values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as well.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034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1E1F-9D10-5C08-C36A-D3897A49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VARIABLES - GLOBAL VARIABLES</a:t>
            </a: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EC017-2948-AAEB-80B8-55BE64C27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GLOBAL VARIABLES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Variables that are created outside of a function (as in all of the examples above) are known as global variables. Global variables can be used by everyone, both inside of functions and outside.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66633-6F59-CA5E-807B-A07110BE5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59" y="4323293"/>
            <a:ext cx="7953375" cy="1552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846927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5D0A-6A94-C07D-6409-D348A2602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Copy Dictionaries</a:t>
            </a:r>
            <a:endParaRPr lang="en-PH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EE52E26-BBE1-E4E1-767E-BA5E1A3A68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83084" y="2372357"/>
            <a:ext cx="9601196" cy="22723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Copy a Dictionary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cannot copy a dictionary simply by typing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dict2 = dict1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because: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dict2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will only be a 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reference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to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dict1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and changes made in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dict1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will automatically also be made in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dict2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There are ways to make a copy, one way is to use the built-in Dictionary method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copy()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7052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3A745-27D2-EB53-C6F8-B1FDACBAE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Nested Dictionaries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5C1B0-1D97-6E0F-BBB8-2A53343AB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598" y="2573653"/>
            <a:ext cx="10015602" cy="227366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39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Nested Dictionaries</a:t>
            </a:r>
          </a:p>
          <a:p>
            <a:pPr marL="0" indent="0" algn="l">
              <a:buNone/>
            </a:pPr>
            <a:r>
              <a:rPr lang="en-US" sz="31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 dictionary can contain dictionaries, this is called nested dictionaries.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5372306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43E11-2318-F4BA-9372-3D8C2D60F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Dictionary Methods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89A3A-28D2-3DA9-E069-0A77BBE89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651" y="2400522"/>
            <a:ext cx="10339137" cy="1303868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Dictionary Methods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has a set of built-in methods that you can use on dictionaries.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74CE2-F409-2733-BCD7-22D8EDD1A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3429000"/>
            <a:ext cx="8562975" cy="276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9707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D81B-322D-2530-53D9-8A9842CF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If ... Else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06561-74C2-147E-4781-F06A33441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36615"/>
            <a:ext cx="10014282" cy="3783711"/>
          </a:xfrm>
        </p:spPr>
        <p:txBody>
          <a:bodyPr>
            <a:normAutofit fontScale="40000" lnSpcReduction="20000"/>
          </a:bodyPr>
          <a:lstStyle/>
          <a:p>
            <a:pPr marL="0" indent="0" algn="l">
              <a:buNone/>
            </a:pPr>
            <a:r>
              <a:rPr lang="en-US" sz="80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Conditions and If statements</a:t>
            </a:r>
          </a:p>
          <a:p>
            <a:pPr marL="0" indent="0" algn="l">
              <a:buNone/>
            </a:pPr>
            <a:r>
              <a:rPr lang="en-US" sz="55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supports the usual logical conditions from mathematics:</a:t>
            </a:r>
          </a:p>
          <a:p>
            <a:pPr marL="0" indent="0">
              <a:buNone/>
            </a:pPr>
            <a:r>
              <a:rPr lang="en-US" sz="55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     Equals: </a:t>
            </a:r>
            <a:r>
              <a:rPr lang="en-US" sz="5500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a == b          </a:t>
            </a:r>
            <a:r>
              <a:rPr lang="en-US" sz="55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Not Equals: </a:t>
            </a:r>
            <a:r>
              <a:rPr lang="en-US" sz="5500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a != b</a:t>
            </a:r>
            <a:endParaRPr lang="en-US" sz="5500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marL="0" indent="0">
              <a:buNone/>
            </a:pPr>
            <a:r>
              <a:rPr lang="en-US" sz="5500" dirty="0">
                <a:solidFill>
                  <a:srgbClr val="000000"/>
                </a:solidFill>
                <a:latin typeface="Rockwell" panose="02060603020205020403" pitchFamily="18" charset="0"/>
              </a:rPr>
              <a:t>     </a:t>
            </a:r>
            <a:r>
              <a:rPr lang="en-US" sz="55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Not Equals: </a:t>
            </a:r>
            <a:r>
              <a:rPr lang="en-US" sz="5500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a != b     </a:t>
            </a:r>
            <a:r>
              <a:rPr lang="en-US" sz="55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Less than: </a:t>
            </a:r>
            <a:r>
              <a:rPr lang="en-US" sz="5500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a &lt; b</a:t>
            </a:r>
            <a:endParaRPr lang="en-US" sz="5500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marL="0" indent="0">
              <a:buNone/>
            </a:pPr>
            <a:r>
              <a:rPr lang="en-US" sz="5500" dirty="0">
                <a:solidFill>
                  <a:srgbClr val="000000"/>
                </a:solidFill>
                <a:latin typeface="Rockwell" panose="02060603020205020403" pitchFamily="18" charset="0"/>
              </a:rPr>
              <a:t>      </a:t>
            </a:r>
            <a:r>
              <a:rPr lang="en-US" sz="55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Less than: </a:t>
            </a:r>
            <a:r>
              <a:rPr lang="en-US" sz="5500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a &lt; b        </a:t>
            </a:r>
            <a:r>
              <a:rPr lang="en-US" sz="5500" dirty="0">
                <a:solidFill>
                  <a:srgbClr val="000000"/>
                </a:solidFill>
                <a:latin typeface="Rockwell" panose="02060603020205020403" pitchFamily="18" charset="0"/>
              </a:rPr>
              <a:t>Less than or equal to: </a:t>
            </a:r>
            <a:r>
              <a:rPr lang="en-US" sz="5500" dirty="0">
                <a:solidFill>
                  <a:srgbClr val="DC143C"/>
                </a:solidFill>
                <a:latin typeface="Rockwell" panose="02060603020205020403" pitchFamily="18" charset="0"/>
              </a:rPr>
              <a:t>a &lt;= b</a:t>
            </a:r>
            <a:endParaRPr lang="en-US" sz="5500" dirty="0">
              <a:solidFill>
                <a:srgbClr val="000000"/>
              </a:solidFill>
              <a:latin typeface="Rockwell" panose="02060603020205020403" pitchFamily="18" charset="0"/>
            </a:endParaRPr>
          </a:p>
          <a:p>
            <a:pPr marL="0" indent="0" algn="l">
              <a:buNone/>
            </a:pPr>
            <a:r>
              <a:rPr lang="en-US" sz="55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    Greater than: </a:t>
            </a:r>
            <a:r>
              <a:rPr lang="en-US" sz="5500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a &gt; b   </a:t>
            </a:r>
            <a:r>
              <a:rPr lang="en-US" sz="55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Greater than or equal to: </a:t>
            </a:r>
            <a:r>
              <a:rPr lang="en-US" sz="5500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a &gt;= b</a:t>
            </a:r>
            <a:endParaRPr lang="en-US" sz="5500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marL="0" indent="0" algn="l">
              <a:buNone/>
            </a:pPr>
            <a:r>
              <a:rPr lang="en-US" sz="55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These conditions can be used in several ways, most commonly in "if statements" and loops. An "if statement" is written by using the </a:t>
            </a:r>
            <a:r>
              <a:rPr lang="en-US" sz="5500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if</a:t>
            </a:r>
            <a:r>
              <a:rPr lang="en-US" sz="55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keyword.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7179006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57C7C-054D-2747-D082-9DCEE5C62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881DF-1A40-2775-5C15-89BB1A06F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Indentation</a:t>
            </a:r>
          </a:p>
          <a:p>
            <a:pPr marL="0" indent="0" algn="l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Python relies on indentation (whitespace at the beginning of a line) to define scope in the code. Other programming languages often use curly-brackets for this purpose.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7936810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8246C-78EF-D63C-3AF0-3EE177ED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BA6-D3CD-5867-C39F-FEF4B99F2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3600" b="1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Elif</a:t>
            </a:r>
            <a:endParaRPr lang="en-US" sz="36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en-US" sz="3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sz="3600" b="0" i="0" dirty="0" err="1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keyword is pythons way of saying "if the previous conditions were not true, then try this condition".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56397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8C8D-F1F3-D95D-2822-FD604D43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DC3F4-7D67-F244-602E-FB0C46CF8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Else</a:t>
            </a:r>
          </a:p>
          <a:p>
            <a:pPr marL="0" indent="0" algn="l">
              <a:buNone/>
            </a:pPr>
            <a:r>
              <a:rPr lang="en-US" sz="3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sz="3600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keyword catches anything which isn't caught by the preceding conditions.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9761423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1E377-F160-E1C2-D4C3-69030604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67573-008F-453D-8087-798E5D3AD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Short Hand If</a:t>
            </a:r>
          </a:p>
          <a:p>
            <a:pPr marL="0" indent="0" algn="l">
              <a:buNone/>
            </a:pPr>
            <a:r>
              <a:rPr lang="en-US" sz="3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If you have only one statement to execute, you can put it on the same line as the if statement.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2505648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DC96-6354-1EF3-EA35-290D345D1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D7953-2559-FA71-C8DB-909D06D40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Short Hand If ... Else</a:t>
            </a:r>
          </a:p>
          <a:p>
            <a:pPr marL="0" indent="0" algn="l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If you have only one statement to execute, one for if, and one for else, you can put it all on the same line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0185316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930AD-DBE2-A348-3DE8-82EDCF57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4B578-FF56-FDFF-FF4C-3AA682FC4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And</a:t>
            </a:r>
          </a:p>
          <a:p>
            <a:pPr marL="0" indent="0" algn="l">
              <a:buNone/>
            </a:pPr>
            <a:r>
              <a:rPr lang="en-US" sz="3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sz="3600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keyword is a logical operator, and is used to combine conditional statements: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1132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B5C80-B46D-C8C6-54FE-E4D6E919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PH" sz="49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DATA TYPES</a:t>
            </a:r>
            <a:b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</a:br>
            <a:r>
              <a:rPr lang="en-US" sz="40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BUILT-IN DATA TYPES</a:t>
            </a:r>
            <a:br>
              <a:rPr lang="en-US" sz="4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</a:b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323D1-EF28-D7D0-D877-20CA23F7A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976" y="2447423"/>
            <a:ext cx="10154652" cy="371018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In programming, data type is an important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concept.Variables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can store data of different types, and different types can do different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things.Python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has the following data types built-in by default, in these categories: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C0DA9-A9D2-9FB1-340D-AAF19F0D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947" y="3165199"/>
            <a:ext cx="5138504" cy="288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6813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DDD1-5EA0-117A-4F36-5DF8F97A8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BD29A40-1728-9FCA-F886-5BF0BCA595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07694" y="2427908"/>
            <a:ext cx="9396660" cy="1718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keyword is a logical operator, and is used to combine conditional statements: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9C0E6-4307-D61C-8A15-E23CA7A695F0}"/>
              </a:ext>
            </a:extLst>
          </p:cNvPr>
          <p:cNvSpPr txBox="1"/>
          <p:nvPr/>
        </p:nvSpPr>
        <p:spPr>
          <a:xfrm>
            <a:off x="1407694" y="4288181"/>
            <a:ext cx="1014262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Nested If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have 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statements inside 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statements, this is called </a:t>
            </a:r>
            <a:r>
              <a:rPr kumimoji="0" lang="en-US" altLang="en-US" sz="24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nested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99899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0A00-3203-2AF6-3B85-31D4326B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While Loops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1E20F-33D9-FB6E-E35E-1D3B6A49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07660"/>
            <a:ext cx="9601196" cy="1533805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35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Loops</a:t>
            </a:r>
          </a:p>
          <a:p>
            <a:pPr marL="0" indent="0" algn="l">
              <a:buNone/>
            </a:pPr>
            <a:r>
              <a:rPr lang="en-US" sz="2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Python has two primitive loop commands:</a:t>
            </a:r>
          </a:p>
          <a:p>
            <a:pPr marL="0" indent="0">
              <a:buNone/>
            </a:pPr>
            <a:r>
              <a:rPr lang="en-US" sz="2600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loops and </a:t>
            </a:r>
            <a:r>
              <a:rPr lang="en-US" sz="2600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loops</a:t>
            </a:r>
          </a:p>
          <a:p>
            <a:pPr marL="0" indent="0">
              <a:buNone/>
            </a:pPr>
            <a:endParaRPr lang="en-PH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7B890-8166-4E3E-80EB-60856AADCE08}"/>
              </a:ext>
            </a:extLst>
          </p:cNvPr>
          <p:cNvSpPr txBox="1"/>
          <p:nvPr/>
        </p:nvSpPr>
        <p:spPr>
          <a:xfrm>
            <a:off x="1199149" y="4164700"/>
            <a:ext cx="100263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while Loop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With the </a:t>
            </a:r>
            <a:r>
              <a:rPr lang="en-US" sz="2400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loop we can execute a set of statements as long as a condition is true.</a:t>
            </a:r>
          </a:p>
        </p:txBody>
      </p:sp>
    </p:spTree>
    <p:extLst>
      <p:ext uri="{BB962C8B-B14F-4D97-AF65-F5344CB8AC3E}">
        <p14:creationId xmlns:p14="http://schemas.microsoft.com/office/powerpoint/2010/main" val="104323159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EF02C-C0CB-39A2-6B1C-E5F1759AA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62E52-F688-5121-A0A2-6AED556BB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break Statement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With 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 we can stop the loop even if the while condition is true: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2258198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D421E-93E1-2B6E-9D8C-27ED28E9F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9E97E-53E6-D79B-4023-D4AB040D8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continue Statement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With 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 we can stop the current iteration, and continue with the next.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4762166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67051-95FE-6AA5-731B-3C28ADF94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883F9-AD92-2A0C-181B-52C554CFC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else Statement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With 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 we can run a block of code once when the condition no </a:t>
            </a:r>
            <a:r>
              <a:rPr lang="en-US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longer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is true: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4408054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33A5-7186-3DB4-FF53-0D3D7377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For Loops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D2446-EE33-9C5B-94F5-D19B5D904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48647"/>
            <a:ext cx="9845840" cy="331893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For Loops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 </a:t>
            </a:r>
            <a:r>
              <a:rPr lang="en-US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for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loop is used for iterating over a sequence (that is either a list, a tuple, a dictionary, a set, or a string).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This is less like the </a:t>
            </a:r>
            <a:r>
              <a:rPr lang="en-US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for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keyword in other programming languages, and works more like an iterator method as found in other object-orientated programming languages.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0092787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078A-E160-08A5-F366-E9E719EB4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F5350-C7A8-204A-EACF-F98373F85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Looping Through a String</a:t>
            </a:r>
          </a:p>
          <a:p>
            <a:pPr marL="0" indent="0" algn="l"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Even strings are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iterable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objects, they contain a sequence of characters: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2350920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4828C-3131-F095-A503-AB7EA2B3B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9572-ADF4-B9AE-01F9-5944598FB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40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break Statement</a:t>
            </a:r>
          </a:p>
          <a:p>
            <a:pPr marL="0" indent="0" algn="l">
              <a:buNone/>
            </a:pPr>
            <a:r>
              <a:rPr lang="en-US" sz="3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With the </a:t>
            </a:r>
            <a:r>
              <a:rPr lang="en-US" sz="3600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 we can stop the loop before it has looped through all the items: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52319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D565-E9A2-C27D-6977-F88CAA9D7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Functions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63170-E06E-1DBF-544E-6E54BB025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9601196" cy="3318936"/>
          </a:xfrm>
        </p:spPr>
        <p:txBody>
          <a:bodyPr anchor="ctr"/>
          <a:lstStyle/>
          <a:p>
            <a:pPr algn="l"/>
            <a:r>
              <a:rPr lang="en-US" sz="3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function is a block of code which only runs when it is called.</a:t>
            </a:r>
          </a:p>
          <a:p>
            <a:pPr algn="l"/>
            <a:r>
              <a:rPr lang="en-US" sz="3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pass data, known as parameters, into a function.</a:t>
            </a:r>
          </a:p>
          <a:p>
            <a:pPr algn="l"/>
            <a:r>
              <a:rPr lang="en-US" sz="3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function can return data as a result.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8344219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387D-1F11-2DDA-5DF5-530648C85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27F19C-40EB-5F5F-9184-BAFC2C25330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95402" y="2475486"/>
            <a:ext cx="9785682" cy="26961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indent="0" algn="l">
              <a:buNone/>
            </a:pPr>
            <a:r>
              <a:rPr lang="en-US" sz="3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Arguments</a:t>
            </a:r>
          </a:p>
          <a:p>
            <a:pPr marL="0" indent="0" algn="l"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Information can be passed into functions as arguments.</a:t>
            </a:r>
          </a:p>
          <a:p>
            <a:pPr marL="0" indent="0" algn="l"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Arguments are specified after the function name, inside the parentheses. You can add as many arguments as you want, just separate them with a comma.</a:t>
            </a:r>
          </a:p>
        </p:txBody>
      </p:sp>
    </p:spTree>
    <p:extLst>
      <p:ext uri="{BB962C8B-B14F-4D97-AF65-F5344CB8AC3E}">
        <p14:creationId xmlns:p14="http://schemas.microsoft.com/office/powerpoint/2010/main" val="3110057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2BDEE-E8B4-38E7-523A-E6A53A443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DATA TYPES</a:t>
            </a:r>
            <a:b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</a:br>
            <a:r>
              <a:rPr kumimoji="0" lang="en-US" altLang="en-US" sz="4400" b="1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GETTING THE DATA TYPE</a:t>
            </a:r>
            <a:br>
              <a:rPr kumimoji="0" lang="en-US" altLang="en-US" sz="4400" b="1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</a:br>
            <a:endParaRPr lang="en-PH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1F1A94C-7B1C-D556-F8A7-30645C314F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54894" y="2398486"/>
            <a:ext cx="8835188" cy="40574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defTabSz="914400">
              <a:buClrTx/>
              <a:buSzTx/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get the data type of any object by using 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type()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function: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rgbClr val="000000"/>
              </a:solidFill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PH" sz="4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SETTING THE DATA TYPE</a:t>
            </a:r>
          </a:p>
          <a:p>
            <a:pPr marL="0" indent="0" defTabSz="914400">
              <a:buClrTx/>
              <a:buSzTx/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In python, the data type is set when you assign a value to a variable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endParaRPr lang="en-PH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PH" sz="4400" b="1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C0EF08-6740-8B5F-FC71-8A5C3050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805" y="2890123"/>
            <a:ext cx="7193689" cy="874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3E892B-1DC4-FD80-2F1B-DD6974522E9D}"/>
              </a:ext>
            </a:extLst>
          </p:cNvPr>
          <p:cNvSpPr txBox="1"/>
          <p:nvPr/>
        </p:nvSpPr>
        <p:spPr>
          <a:xfrm>
            <a:off x="1655805" y="5219721"/>
            <a:ext cx="18411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 str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6D7D2D-6DC7-7C99-E13F-B96A7E720E06}"/>
              </a:ext>
            </a:extLst>
          </p:cNvPr>
          <p:cNvSpPr txBox="1"/>
          <p:nvPr/>
        </p:nvSpPr>
        <p:spPr>
          <a:xfrm>
            <a:off x="1655805" y="4737902"/>
            <a:ext cx="1556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EXAMPLE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82AA21-A7B0-F5D7-F55A-965852F7F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479" y="4783963"/>
            <a:ext cx="6376086" cy="10919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74918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394B-9432-6202-0120-5EE7E3F71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7F221-8113-D0A9-98EB-8AE8599DF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PARAMETERS OR ARGUMENTS? 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 terms </a:t>
            </a:r>
            <a:r>
              <a:rPr lang="en-US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parameter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and </a:t>
            </a:r>
            <a:r>
              <a:rPr lang="en-US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argument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can be used for the same thing: information that are passed into a function.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NUMBER OF ARGUMENTS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By default, a function must be called with the correct number of arguments. Meaning that if your function expects 2 arguments, you have to call the function with 2 arguments, not more, and not less.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4709071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252C7-028B-9343-68C0-BC44441F5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81977-F835-E0A3-F1BB-4276D34EC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73421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NUMBER OF ARGUMENTS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By default, a function must be called with the correct number of arguments. Meaning that if your function expects 2 arguments, you have to call the function with 2 arguments, not more, and not less.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3592042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2A14E-3367-DAAC-FD5E-61B969CC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50075E8-9EA4-0E89-5DEA-FE31833F54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2" y="2615985"/>
            <a:ext cx="9601196" cy="294946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Arbitrary Arguments, *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args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If you do not know how many arguments that will be passed into your function, add a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before the parameter name in the function definition.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This way the function will receive a 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tuple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of arguments, and can access the items accordingly.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77005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981F4-D3D6-1D09-4C7C-2007B1BF3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CC992-D2BE-6F4F-B6A0-690EE142C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Keyword Arguments</a:t>
            </a:r>
          </a:p>
          <a:p>
            <a:pPr marL="0" indent="0" algn="l"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also send arguments with the 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key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= 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value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syntax.</a:t>
            </a:r>
          </a:p>
          <a:p>
            <a:pPr marL="0" indent="0" algn="l"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This way the order of the arguments does not matter.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7321169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DD63-D136-E379-5853-CAB8E71C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7425DF7-8629-0B2E-2C6D-60A5F4B7CA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2556932"/>
            <a:ext cx="10014283" cy="331880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Arbitrary Keyword Arguments, **</a:t>
            </a:r>
            <a:r>
              <a:rPr kumimoji="0" lang="en-US" altLang="en-US" sz="3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kwargs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If you do not know how many keyword arguments that will be passed into your function, add two asterisk: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before the parameter name in the function definition.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This way the function will receive a 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dictionary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of arguments, and can access the items accordingly: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50861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1DB1E-6760-99C4-917C-6DE119075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34834-9DC9-8BC8-7976-A56B74F5B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Passing a List as an Argument</a:t>
            </a:r>
          </a:p>
          <a:p>
            <a:pPr marL="0" indent="0" algn="l"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send any data types of argument to a function (string, number, list, dictionary etc.), and it will be treated as the same data type inside the function.</a:t>
            </a:r>
          </a:p>
          <a:p>
            <a:pPr marL="0" indent="0" algn="l"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E.g. if you send a List as an argument, it will still be a List when it reaches the function: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0725688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DCFEE-A3A1-E7D8-05E5-999B89C99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3AEF2-B928-672E-8587-B846C1149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54443"/>
            <a:ext cx="9601196" cy="3693694"/>
          </a:xfrm>
        </p:spPr>
        <p:txBody>
          <a:bodyPr>
            <a:normAutofit fontScale="85000" lnSpcReduction="20000"/>
          </a:bodyPr>
          <a:lstStyle/>
          <a:p>
            <a:r>
              <a:rPr lang="en-PH" sz="3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RECURSION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also accepts function recursion, which means a defined function can call itself.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Recursion is a common mathematical and programming concept. It means that a function calls itself. This has the benefit of meaning that you can loop through data to reach a result.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 developer should be very careful with recursion as it can be quite easy to slip into writing a function which never terminates, or one that uses excess amounts of memory or processor power. However, when written correctly recursion can be a very efficient and mathematically-elegant approach to programming.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046700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B002-4C7B-1961-763C-F3596AA3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9CC95-500A-443E-AC5A-AC003070F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12553"/>
            <a:ext cx="9601196" cy="2544458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In this example, </a:t>
            </a:r>
            <a:r>
              <a:rPr lang="en-US" b="0" i="0" dirty="0" err="1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tri_recursion</a:t>
            </a:r>
            <a:r>
              <a:rPr lang="en-US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()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is a function that we have defined to call itself ("recurse"). We use the </a:t>
            </a:r>
            <a:r>
              <a:rPr lang="en-US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k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variable as the data, which decrements (</a:t>
            </a:r>
            <a:r>
              <a:rPr lang="en-US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-1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) every time we recurse. The recursion ends when the condition is not greater than 0 (i.e. when it is 0).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a new developer it can take some time to work out how exactly this works, best way to find out is by testing and modifying it.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6681174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7CE68-39C5-2F6F-1B26-1DA1A056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Lambda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BCB9-D87F-B212-7E4B-8F04715DE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lambda function is a small anonymous function.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lambda function can take any number of arguments, but can only have one expression.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7496547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4A176-8A26-FD59-136F-84F5B90F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B23BD-7891-131B-E116-34039B308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717" y="2472711"/>
            <a:ext cx="9601196" cy="2099291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3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SYNTAX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lambda </a:t>
            </a:r>
            <a:r>
              <a:rPr lang="en-US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arguments 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: </a:t>
            </a:r>
            <a:r>
              <a:rPr lang="en-US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expression</a:t>
            </a:r>
            <a:endParaRPr lang="en-US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 expression is executed and the result is returned: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97852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Rockwell" panose="02060603020205020403" pitchFamily="18" charset="0"/>
              </a:rPr>
              <a:t>AGENDA</a:t>
            </a:r>
            <a:endParaRPr lang="zh-TW" altLang="en-US" b="1" dirty="0">
              <a:latin typeface="Rockwell" panose="02060603020205020403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68397" y="2457306"/>
            <a:ext cx="9601196" cy="3684002"/>
          </a:xfrm>
        </p:spPr>
        <p:txBody>
          <a:bodyPr>
            <a:normAutofit fontScale="25000" lnSpcReduction="20000"/>
          </a:bodyPr>
          <a:lstStyle/>
          <a:p>
            <a:r>
              <a:rPr lang="en-US" altLang="zh-TW" sz="8000" dirty="0">
                <a:latin typeface="Rockwell" panose="02060603020205020403" pitchFamily="18" charset="0"/>
              </a:rPr>
              <a:t>PYTHON</a:t>
            </a:r>
          </a:p>
          <a:p>
            <a:r>
              <a:rPr lang="en-US" altLang="zh-TW" sz="8000" dirty="0">
                <a:latin typeface="Rockwell" panose="02060603020205020403" pitchFamily="18" charset="0"/>
              </a:rPr>
              <a:t>INPUT AND OUTPUT: INPUT() AND PRINT()</a:t>
            </a:r>
          </a:p>
          <a:p>
            <a:r>
              <a:rPr lang="en-US" altLang="zh-TW" sz="8000" dirty="0">
                <a:latin typeface="Rockwell" panose="02060603020205020403" pitchFamily="18" charset="0"/>
              </a:rPr>
              <a:t>DATA TYPES: NUMERIC, STRINGS, LIST , DICT.</a:t>
            </a:r>
          </a:p>
          <a:p>
            <a:r>
              <a:rPr lang="en-US" altLang="zh-TW" sz="8000" dirty="0">
                <a:latin typeface="Rockwell" panose="02060603020205020403" pitchFamily="18" charset="0"/>
              </a:rPr>
              <a:t>OPERATORS ON DATA TYPE:</a:t>
            </a:r>
            <a:endParaRPr lang="zh-TW" altLang="en-US" sz="8000" dirty="0">
              <a:latin typeface="Rockwell" panose="02060603020205020403" pitchFamily="18" charset="0"/>
            </a:endParaRPr>
          </a:p>
          <a:p>
            <a:r>
              <a:rPr lang="en-US" altLang="zh-TW" sz="8000" dirty="0">
                <a:latin typeface="Rockwell" panose="02060603020205020403" pitchFamily="18" charset="0"/>
              </a:rPr>
              <a:t>CONTROLS : IF- | IF –ELSIF |-F-ELSE</a:t>
            </a:r>
          </a:p>
          <a:p>
            <a:r>
              <a:rPr lang="en-US" altLang="zh-TW" sz="8000" dirty="0">
                <a:latin typeface="Rockwell" panose="02060603020205020403" pitchFamily="18" charset="0"/>
              </a:rPr>
              <a:t>LOOP: FOR |WHILE | RANGE() | BREAK | CONTINUE</a:t>
            </a:r>
          </a:p>
          <a:p>
            <a:r>
              <a:rPr lang="en-US" altLang="zh-TW" sz="8000" dirty="0">
                <a:latin typeface="Rockwell" panose="02060603020205020403" pitchFamily="18" charset="0"/>
              </a:rPr>
              <a:t>FUNCTION:</a:t>
            </a:r>
          </a:p>
          <a:p>
            <a:pPr lvl="1"/>
            <a:r>
              <a:rPr lang="en-US" altLang="zh-TW" sz="8000" dirty="0">
                <a:latin typeface="Rockwell" panose="02060603020205020403" pitchFamily="18" charset="0"/>
              </a:rPr>
              <a:t> PARAMETERS(ARGUMETNS)</a:t>
            </a:r>
          </a:p>
          <a:p>
            <a:pPr lvl="1"/>
            <a:r>
              <a:rPr lang="en-US" altLang="zh-TW" sz="8000" dirty="0">
                <a:latin typeface="Rockwell" panose="02060603020205020403" pitchFamily="18" charset="0"/>
              </a:rPr>
              <a:t>RECURSIVE FUNCTION</a:t>
            </a:r>
          </a:p>
          <a:p>
            <a:pPr lvl="1"/>
            <a:r>
              <a:rPr lang="en-US" altLang="zh-TW" sz="8000" dirty="0">
                <a:latin typeface="Rockwell" panose="02060603020205020403" pitchFamily="18" charset="0"/>
              </a:rPr>
              <a:t>LAMBDA FUNCTION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0353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70B91-3693-4E26-47FC-41628EAF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SETTING THE DATA TYPE</a:t>
            </a:r>
            <a:endParaRPr lang="en-PH" b="1" dirty="0">
              <a:latin typeface="Rockwell" panose="02060603020205020403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BC6BEC0-EA8B-2EB2-F100-8B54359EA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877" y="2570564"/>
            <a:ext cx="6134614" cy="7525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315EEC-7324-35A0-CBE9-5744BEA39A2B}"/>
              </a:ext>
            </a:extLst>
          </p:cNvPr>
          <p:cNvSpPr txBox="1"/>
          <p:nvPr/>
        </p:nvSpPr>
        <p:spPr>
          <a:xfrm>
            <a:off x="1295400" y="2672833"/>
            <a:ext cx="24116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int</a:t>
            </a:r>
            <a:endParaRPr lang="en-PH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8603BE7-1247-4E1E-E53D-2DED15761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877" y="3429000"/>
            <a:ext cx="6134614" cy="8270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E5F0EF-9E27-05C8-540E-D6D191CF4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878" y="4361935"/>
            <a:ext cx="6134613" cy="8270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4C35596-A72F-1341-0C3D-8461635C047C}"/>
              </a:ext>
            </a:extLst>
          </p:cNvPr>
          <p:cNvSpPr txBox="1"/>
          <p:nvPr/>
        </p:nvSpPr>
        <p:spPr>
          <a:xfrm>
            <a:off x="1295401" y="3631815"/>
            <a:ext cx="24116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PH" dirty="0"/>
              <a:t>DATA TYPE </a:t>
            </a:r>
            <a:r>
              <a:rPr lang="en-PH" sz="1600" dirty="0"/>
              <a:t>:</a:t>
            </a:r>
            <a:r>
              <a:rPr lang="en-PH" dirty="0"/>
              <a:t> </a:t>
            </a:r>
            <a:r>
              <a:rPr lang="en-PH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float</a:t>
            </a:r>
            <a:endParaRPr lang="en-PH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8B4D38-3120-7EE0-C518-7A00AF1B5F55}"/>
              </a:ext>
            </a:extLst>
          </p:cNvPr>
          <p:cNvSpPr txBox="1"/>
          <p:nvPr/>
        </p:nvSpPr>
        <p:spPr>
          <a:xfrm>
            <a:off x="1295402" y="4590797"/>
            <a:ext cx="24116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</a:t>
            </a:r>
            <a:r>
              <a:rPr lang="en-PH" sz="1600" dirty="0"/>
              <a:t>:</a:t>
            </a:r>
            <a:r>
              <a:rPr lang="en-PH" sz="1600" dirty="0">
                <a:latin typeface="Rockwell" panose="02060603020205020403" pitchFamily="18" charset="0"/>
              </a:rPr>
              <a:t> </a:t>
            </a:r>
            <a:r>
              <a:rPr lang="en-PH" sz="1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complex</a:t>
            </a:r>
            <a:endParaRPr lang="en-PH" sz="1600" dirty="0">
              <a:latin typeface="Rockwell" panose="020606030202050204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9E2673-945F-6DBE-54B6-5073740E65B8}"/>
              </a:ext>
            </a:extLst>
          </p:cNvPr>
          <p:cNvSpPr txBox="1"/>
          <p:nvPr/>
        </p:nvSpPr>
        <p:spPr>
          <a:xfrm>
            <a:off x="1295400" y="5524905"/>
            <a:ext cx="24116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 list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2F61021-BFAC-FD1D-6481-D7F791EA5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878" y="5355430"/>
            <a:ext cx="6134613" cy="8270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363321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EB076-2EFA-6F6A-7777-2FA22DAE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0D560-F319-4485-F775-2E7813FA4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2484300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Why Use Lambda Functions?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 power of lambda is better shown when you use them as an anonymous function inside another function.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Say you have a function definition that takes one argument, and that argument will be multiplied with an unknown number: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4BC2C7-E464-C3D5-D4C9-028B8BB91A57}"/>
              </a:ext>
            </a:extLst>
          </p:cNvPr>
          <p:cNvSpPr txBox="1"/>
          <p:nvPr/>
        </p:nvSpPr>
        <p:spPr>
          <a:xfrm>
            <a:off x="1419726" y="4988999"/>
            <a:ext cx="611204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myfunc(n):</a:t>
            </a:r>
            <a:br>
              <a:rPr lang="pt-BR" dirty="0"/>
            </a:b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 : a * n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54956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F0E9-A58A-A8C8-C35D-37D0C6C69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SETTING THE DATA TYPE</a:t>
            </a:r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27D0A8-337A-8246-A01A-A1E782604F0D}"/>
              </a:ext>
            </a:extLst>
          </p:cNvPr>
          <p:cNvSpPr txBox="1"/>
          <p:nvPr/>
        </p:nvSpPr>
        <p:spPr>
          <a:xfrm>
            <a:off x="1433385" y="2760187"/>
            <a:ext cx="23724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 </a:t>
            </a:r>
            <a:r>
              <a:rPr lang="en-PH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tuple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461856-23C0-1BCE-394B-9C24CF4DC4DD}"/>
              </a:ext>
            </a:extLst>
          </p:cNvPr>
          <p:cNvSpPr txBox="1"/>
          <p:nvPr/>
        </p:nvSpPr>
        <p:spPr>
          <a:xfrm>
            <a:off x="1433386" y="3511635"/>
            <a:ext cx="23724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 </a:t>
            </a:r>
            <a:r>
              <a:rPr lang="en-PH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range</a:t>
            </a:r>
            <a:endParaRPr lang="en-P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EA9EB-0261-CB58-99A6-3BBEABA7C9BB}"/>
              </a:ext>
            </a:extLst>
          </p:cNvPr>
          <p:cNvSpPr txBox="1"/>
          <p:nvPr/>
        </p:nvSpPr>
        <p:spPr>
          <a:xfrm>
            <a:off x="1433385" y="4418924"/>
            <a:ext cx="23724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 </a:t>
            </a:r>
            <a:r>
              <a:rPr lang="en-PH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dict</a:t>
            </a:r>
            <a:endParaRPr lang="en-PH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F8FED2-DB76-DC54-DDCF-8871C992E8C9}"/>
              </a:ext>
            </a:extLst>
          </p:cNvPr>
          <p:cNvSpPr txBox="1"/>
          <p:nvPr/>
        </p:nvSpPr>
        <p:spPr>
          <a:xfrm>
            <a:off x="1433385" y="5326213"/>
            <a:ext cx="23724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 </a:t>
            </a:r>
            <a:r>
              <a:rPr lang="en-PH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set</a:t>
            </a:r>
            <a:endParaRPr lang="en-PH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B994A73-D0BA-A090-560D-7EB18A4EB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859" y="2579018"/>
            <a:ext cx="6157494" cy="774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01E342F-3B44-81E7-AAD7-BCEAB9F72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859" y="3429000"/>
            <a:ext cx="6157494" cy="774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65AAA47-62C9-F147-BAAE-C8D8DCAF7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859" y="4294995"/>
            <a:ext cx="6157494" cy="7839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A3943AC-A843-0D83-A470-D4D239A2B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859" y="5195706"/>
            <a:ext cx="6157494" cy="7839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0566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B6BE7-F154-3AC2-264E-C969EA0EE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SETTING THE DATA TYPE</a:t>
            </a:r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4E5A1-CDC7-B780-2D0F-3B760C76944B}"/>
              </a:ext>
            </a:extLst>
          </p:cNvPr>
          <p:cNvSpPr txBox="1"/>
          <p:nvPr/>
        </p:nvSpPr>
        <p:spPr>
          <a:xfrm>
            <a:off x="1295402" y="2967103"/>
            <a:ext cx="26772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 </a:t>
            </a:r>
            <a:r>
              <a:rPr lang="en-PH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frozenset</a:t>
            </a:r>
            <a:endParaRPr lang="en-P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71020E-6700-DB68-FC59-E15F5D87BEA3}"/>
              </a:ext>
            </a:extLst>
          </p:cNvPr>
          <p:cNvSpPr txBox="1"/>
          <p:nvPr/>
        </p:nvSpPr>
        <p:spPr>
          <a:xfrm>
            <a:off x="1295402" y="4106644"/>
            <a:ext cx="26772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bool</a:t>
            </a:r>
            <a:endParaRPr lang="en-P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1A3C29-0B45-FE6B-E933-7984F9D00115}"/>
              </a:ext>
            </a:extLst>
          </p:cNvPr>
          <p:cNvSpPr txBox="1"/>
          <p:nvPr/>
        </p:nvSpPr>
        <p:spPr>
          <a:xfrm>
            <a:off x="1295402" y="5246185"/>
            <a:ext cx="26772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bytes</a:t>
            </a:r>
            <a:endParaRPr lang="en-PH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6070EB0-A859-2AEC-C2B2-EEE10A9F0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969" y="2721411"/>
            <a:ext cx="7064918" cy="9373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11F66C-32F1-9237-BEC4-F59C270BB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969" y="3973285"/>
            <a:ext cx="7064918" cy="9373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E76EEC7-7538-6074-ECE3-39842A26E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968" y="5157080"/>
            <a:ext cx="7064919" cy="9135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1570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99D58-C42D-611C-AB82-6D60F352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SETTING THE DATA TYPE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BEF70F-BDEE-D35A-CFCE-31657AFADE28}"/>
              </a:ext>
            </a:extLst>
          </p:cNvPr>
          <p:cNvSpPr txBox="1"/>
          <p:nvPr/>
        </p:nvSpPr>
        <p:spPr>
          <a:xfrm>
            <a:off x="1406612" y="2959885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bytearray</a:t>
            </a:r>
            <a:endParaRPr lang="en-P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B38FC-023E-E664-85AB-B161491F0BD4}"/>
              </a:ext>
            </a:extLst>
          </p:cNvPr>
          <p:cNvSpPr txBox="1"/>
          <p:nvPr/>
        </p:nvSpPr>
        <p:spPr>
          <a:xfrm>
            <a:off x="1406610" y="4003103"/>
            <a:ext cx="3091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memoryview</a:t>
            </a:r>
            <a:endParaRPr lang="en-P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8D33C-23B6-93C0-A383-C66119C7861F}"/>
              </a:ext>
            </a:extLst>
          </p:cNvPr>
          <p:cNvSpPr txBox="1"/>
          <p:nvPr/>
        </p:nvSpPr>
        <p:spPr>
          <a:xfrm>
            <a:off x="1406612" y="5164905"/>
            <a:ext cx="309124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 </a:t>
            </a:r>
            <a:r>
              <a:rPr lang="en-PH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NoneType</a:t>
            </a:r>
            <a:endParaRPr lang="en-PH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C68A6D-A9EF-0BD2-7358-016059414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982" y="2636940"/>
            <a:ext cx="6326699" cy="10081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7CE3D1-2235-1E93-B44F-1EEBC910F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004" y="3823299"/>
            <a:ext cx="6326698" cy="10081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C758CB1-C797-0A19-0F27-D229A5453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867" y="4969693"/>
            <a:ext cx="6326698" cy="11290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6418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F0155-6C21-051C-310C-CBC47701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DATA TYPES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Setting the Specific Data Type</a:t>
            </a:r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BF22B8-525C-DF9F-0BD0-04FB91F9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989" y="2501111"/>
            <a:ext cx="5105918" cy="814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BA0C40-98FB-E7BA-9C48-431C89B60DD4}"/>
              </a:ext>
            </a:extLst>
          </p:cNvPr>
          <p:cNvSpPr txBox="1"/>
          <p:nvPr/>
        </p:nvSpPr>
        <p:spPr>
          <a:xfrm>
            <a:off x="1553769" y="5321185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>
                <a:solidFill>
                  <a:srgbClr val="000000"/>
                </a:solidFill>
                <a:latin typeface="Verdana" panose="020B0604030504040204" pitchFamily="34" charset="0"/>
              </a:rPr>
              <a:t>complex</a:t>
            </a:r>
            <a:endParaRPr lang="en-P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145CDB-B573-BAAE-F8C5-28C9D95C8767}"/>
              </a:ext>
            </a:extLst>
          </p:cNvPr>
          <p:cNvSpPr txBox="1"/>
          <p:nvPr/>
        </p:nvSpPr>
        <p:spPr>
          <a:xfrm>
            <a:off x="1553769" y="3510541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>
                <a:solidFill>
                  <a:srgbClr val="000000"/>
                </a:solidFill>
                <a:latin typeface="Verdana" panose="020B0604030504040204" pitchFamily="34" charset="0"/>
              </a:rPr>
              <a:t>int</a:t>
            </a:r>
            <a:endParaRPr lang="en-P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B1D162-CCC4-663E-8F9B-67606D38F76C}"/>
              </a:ext>
            </a:extLst>
          </p:cNvPr>
          <p:cNvSpPr txBox="1"/>
          <p:nvPr/>
        </p:nvSpPr>
        <p:spPr>
          <a:xfrm>
            <a:off x="1553769" y="4323530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>
                <a:solidFill>
                  <a:srgbClr val="000000"/>
                </a:solidFill>
                <a:latin typeface="Verdana" panose="020B0604030504040204" pitchFamily="34" charset="0"/>
              </a:rPr>
              <a:t>float</a:t>
            </a:r>
            <a:endParaRPr lang="en-PH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6F3CF7-7E93-1CEC-4A09-2AF9A912E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989" y="3417078"/>
            <a:ext cx="5105918" cy="8144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551873-3052-0A8B-28E9-385F21C6D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989" y="4333046"/>
            <a:ext cx="5105918" cy="8546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CEE69C-3201-8B63-1443-1C44D56FF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989" y="5321185"/>
            <a:ext cx="5105918" cy="8540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C922A4-1AD7-FBC8-0AEB-C69C5BDF7D6E}"/>
              </a:ext>
            </a:extLst>
          </p:cNvPr>
          <p:cNvSpPr txBox="1"/>
          <p:nvPr/>
        </p:nvSpPr>
        <p:spPr>
          <a:xfrm>
            <a:off x="1553769" y="2512201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>
                <a:solidFill>
                  <a:srgbClr val="000000"/>
                </a:solidFill>
                <a:latin typeface="Verdana" panose="020B0604030504040204" pitchFamily="34" charset="0"/>
              </a:rPr>
              <a:t>str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80568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5BFD1-56A1-7B1B-D569-835DE7A17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DATA TYPES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Setting the Specific Data Type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6E468-8978-8F87-7FEC-638B0403F6BC}"/>
              </a:ext>
            </a:extLst>
          </p:cNvPr>
          <p:cNvSpPr txBox="1"/>
          <p:nvPr/>
        </p:nvSpPr>
        <p:spPr>
          <a:xfrm>
            <a:off x="1442558" y="2492108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>
                <a:solidFill>
                  <a:srgbClr val="000000"/>
                </a:solidFill>
                <a:latin typeface="Verdana" panose="020B0604030504040204" pitchFamily="34" charset="0"/>
              </a:rPr>
              <a:t>list</a:t>
            </a:r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AE805-1ADA-4854-1211-805A6076CF76}"/>
              </a:ext>
            </a:extLst>
          </p:cNvPr>
          <p:cNvSpPr txBox="1"/>
          <p:nvPr/>
        </p:nvSpPr>
        <p:spPr>
          <a:xfrm>
            <a:off x="1442558" y="3435897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>
                <a:solidFill>
                  <a:srgbClr val="000000"/>
                </a:solidFill>
                <a:latin typeface="Verdana" panose="020B0604030504040204" pitchFamily="34" charset="0"/>
              </a:rPr>
              <a:t>tuple</a:t>
            </a:r>
            <a:endParaRPr lang="en-P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63FACC-5ADE-20A1-C945-5B9F3B1AFAFA}"/>
              </a:ext>
            </a:extLst>
          </p:cNvPr>
          <p:cNvSpPr txBox="1"/>
          <p:nvPr/>
        </p:nvSpPr>
        <p:spPr>
          <a:xfrm>
            <a:off x="1442557" y="4344211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>
                <a:solidFill>
                  <a:srgbClr val="000000"/>
                </a:solidFill>
                <a:latin typeface="Verdana" panose="020B0604030504040204" pitchFamily="34" charset="0"/>
              </a:rPr>
              <a:t>range</a:t>
            </a:r>
            <a:endParaRPr lang="en-P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62EB7-658E-04F4-BCBB-BBC9D5620B28}"/>
              </a:ext>
            </a:extLst>
          </p:cNvPr>
          <p:cNvSpPr txBox="1"/>
          <p:nvPr/>
        </p:nvSpPr>
        <p:spPr>
          <a:xfrm>
            <a:off x="1442557" y="5324459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 err="1">
                <a:solidFill>
                  <a:srgbClr val="000000"/>
                </a:solidFill>
                <a:latin typeface="Verdana" panose="020B0604030504040204" pitchFamily="34" charset="0"/>
              </a:rPr>
              <a:t>dict</a:t>
            </a:r>
            <a:endParaRPr lang="en-PH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7959DC-36D6-C567-AE28-55C0C7FB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918" y="2528201"/>
            <a:ext cx="6194680" cy="8255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15455E-294B-EDA9-DD5C-9D760EDCA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918" y="3429000"/>
            <a:ext cx="6194680" cy="8255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6395F6-BD24-4383-3ABE-86C80733B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918" y="4329799"/>
            <a:ext cx="6194680" cy="8229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A6A8C0-AAF0-C316-6354-1496D9048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919" y="5324459"/>
            <a:ext cx="6194680" cy="8229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846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B3DF-B0D6-A20C-CD94-27340E473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DATA TYPES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Setting the Specific Data Type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AD9B6-CC5B-EEAE-1EF6-062D90005B64}"/>
              </a:ext>
            </a:extLst>
          </p:cNvPr>
          <p:cNvSpPr txBox="1"/>
          <p:nvPr/>
        </p:nvSpPr>
        <p:spPr>
          <a:xfrm>
            <a:off x="1442557" y="2738200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>
                <a:solidFill>
                  <a:srgbClr val="000000"/>
                </a:solidFill>
                <a:latin typeface="Verdana" panose="020B0604030504040204" pitchFamily="34" charset="0"/>
              </a:rPr>
              <a:t>set</a:t>
            </a:r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A300C6-27F6-2DFE-D998-C7F1E5D702A3}"/>
              </a:ext>
            </a:extLst>
          </p:cNvPr>
          <p:cNvSpPr txBox="1"/>
          <p:nvPr/>
        </p:nvSpPr>
        <p:spPr>
          <a:xfrm>
            <a:off x="1442556" y="3848013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 err="1">
                <a:solidFill>
                  <a:srgbClr val="000000"/>
                </a:solidFill>
                <a:latin typeface="Verdana" panose="020B0604030504040204" pitchFamily="34" charset="0"/>
              </a:rPr>
              <a:t>frozenset</a:t>
            </a:r>
            <a:endParaRPr lang="en-P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95FD02-7913-2062-2141-2D9FAE748C82}"/>
              </a:ext>
            </a:extLst>
          </p:cNvPr>
          <p:cNvSpPr txBox="1"/>
          <p:nvPr/>
        </p:nvSpPr>
        <p:spPr>
          <a:xfrm>
            <a:off x="1442556" y="4969970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>
                <a:solidFill>
                  <a:srgbClr val="000000"/>
                </a:solidFill>
                <a:latin typeface="Verdana" panose="020B0604030504040204" pitchFamily="34" charset="0"/>
              </a:rPr>
              <a:t>bool</a:t>
            </a:r>
            <a:endParaRPr lang="en-PH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BD04BE-A8EB-328A-E8BC-7F84A4D40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445" y="2707144"/>
            <a:ext cx="6195503" cy="9504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DD3D75-0D8C-07FA-8C93-DEE8780EF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095" y="3848013"/>
            <a:ext cx="6195503" cy="9504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62730F-414A-9584-39A5-D990F6B55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095" y="4969970"/>
            <a:ext cx="6195503" cy="10401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0866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1CD35-3722-D3B5-3842-2ABC7B49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DATA TYPES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Setting the Specific Data Type</a:t>
            </a:r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6B9E9-7323-BC8A-BD97-281E787A76C5}"/>
              </a:ext>
            </a:extLst>
          </p:cNvPr>
          <p:cNvSpPr txBox="1"/>
          <p:nvPr/>
        </p:nvSpPr>
        <p:spPr>
          <a:xfrm>
            <a:off x="1564997" y="2701602"/>
            <a:ext cx="29688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>
                <a:solidFill>
                  <a:srgbClr val="000000"/>
                </a:solidFill>
                <a:latin typeface="Verdana" panose="020B0604030504040204" pitchFamily="34" charset="0"/>
              </a:rPr>
              <a:t>bytes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A02363-405F-C286-57AD-F6E7D0837B57}"/>
              </a:ext>
            </a:extLst>
          </p:cNvPr>
          <p:cNvSpPr txBox="1"/>
          <p:nvPr/>
        </p:nvSpPr>
        <p:spPr>
          <a:xfrm>
            <a:off x="1442557" y="3879876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 err="1">
                <a:solidFill>
                  <a:srgbClr val="000000"/>
                </a:solidFill>
                <a:latin typeface="Verdana" panose="020B0604030504040204" pitchFamily="34" charset="0"/>
              </a:rPr>
              <a:t>bytearray</a:t>
            </a:r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9B370-9BE9-4D20-BD55-615532C98BC2}"/>
              </a:ext>
            </a:extLst>
          </p:cNvPr>
          <p:cNvSpPr txBox="1"/>
          <p:nvPr/>
        </p:nvSpPr>
        <p:spPr>
          <a:xfrm>
            <a:off x="1442556" y="5061388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 err="1">
                <a:solidFill>
                  <a:srgbClr val="000000"/>
                </a:solidFill>
                <a:latin typeface="Verdana" panose="020B0604030504040204" pitchFamily="34" charset="0"/>
              </a:rPr>
              <a:t>memoryview</a:t>
            </a:r>
            <a:endParaRPr lang="en-P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0B0885-CBB3-8149-D3DC-3AE2A6C64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805" y="2701602"/>
            <a:ext cx="6277563" cy="8805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E30AF6-36AA-B4CD-3198-34C7C652F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05" y="3879876"/>
            <a:ext cx="6277563" cy="8819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574810-E978-BAB0-1B21-9553869AC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413" y="5059523"/>
            <a:ext cx="6277563" cy="9458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9570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500FB-32ED-9D75-2B9D-200BF437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NUMBERS</a:t>
            </a: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A210342-42E4-7339-8F59-4E18365253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48948" y="2515085"/>
            <a:ext cx="4384587" cy="233391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PYTHON NUMBERS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There are three numeric types in Python: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int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float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complex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Variables of numeric types are created when you assign a value to them: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F23D01-6C03-A581-12E9-6C06643C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947" y="4935499"/>
            <a:ext cx="4384587" cy="11695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797EEE92-16ED-5465-570D-24718766D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2433" y="2484586"/>
            <a:ext cx="4384588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verify the type of any object in Python, use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type()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28B136-2046-41B6-5528-5B8917513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433" y="3300134"/>
            <a:ext cx="3178776" cy="1008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814A56-BEBA-200C-7AB1-B46372EB1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433" y="4572002"/>
            <a:ext cx="5334000" cy="14436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944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1323-C7AF-FAC0-6F41-13A4ACFE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NUMBERS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B83A8-A613-07F7-7E4E-C09ABA049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396294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INT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Int, or integer, is a whole number, positive or negative, without decimals, of unlimited length.</a:t>
            </a:r>
          </a:p>
          <a:p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86DC7-11B6-C6C4-1E62-0F7A8CBE3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34" y="3728032"/>
            <a:ext cx="2610587" cy="18596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A158AA-0E54-3B08-F7C1-C47166900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653" y="4376762"/>
            <a:ext cx="6995563" cy="12109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1964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175279"/>
          </a:xfrm>
        </p:spPr>
        <p:txBody>
          <a:bodyPr/>
          <a:lstStyle/>
          <a:p>
            <a:r>
              <a:rPr lang="en-US" altLang="zh-TW" b="1" dirty="0">
                <a:latin typeface="Rockwell" panose="02060603020205020403" pitchFamily="18" charset="0"/>
              </a:rPr>
              <a:t>PYTHON</a:t>
            </a:r>
            <a:endParaRPr lang="zh-TW" altLang="en-US" b="1" dirty="0">
              <a:latin typeface="Rockwell" panose="02060603020205020403" pitchFamily="18" charset="0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557" t="31923" r="42900" b="26354"/>
          <a:stretch/>
        </p:blipFill>
        <p:spPr>
          <a:xfrm>
            <a:off x="5559693" y="2560844"/>
            <a:ext cx="5743110" cy="344805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930707"/>
              </p:ext>
            </p:extLst>
          </p:nvPr>
        </p:nvGraphicFramePr>
        <p:xfrm>
          <a:off x="1383514" y="2462210"/>
          <a:ext cx="3944229" cy="17240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>
                  <a:extLst>
                    <a:ext uri="{9D8B030D-6E8A-4147-A177-3AD203B41FA5}">
                      <a16:colId xmlns:a16="http://schemas.microsoft.com/office/drawing/2014/main" val="2465872892"/>
                    </a:ext>
                  </a:extLst>
                </a:gridCol>
                <a:gridCol w="3781669">
                  <a:extLst>
                    <a:ext uri="{9D8B030D-6E8A-4147-A177-3AD203B41FA5}">
                      <a16:colId xmlns:a16="http://schemas.microsoft.com/office/drawing/2014/main" val="4267004041"/>
                    </a:ext>
                  </a:extLst>
                </a:gridCol>
              </a:tblGrid>
              <a:tr h="17240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200" b="1" kern="100" dirty="0">
                          <a:effectLst/>
                        </a:rPr>
                        <a:t>1</a:t>
                      </a:r>
                      <a:endParaRPr lang="zh-TW" sz="1200" b="1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What can Python do?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(A)Python can be used on a server to create web applications.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(B)Python can be used alongside software to create workflows.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(C)Python can connect to database systems. It can also read and modify files.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(D)Python can be used to handle big data and perform complex mathematics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zh-TW" sz="1000" kern="100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8315691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093335"/>
              </p:ext>
            </p:extLst>
          </p:nvPr>
        </p:nvGraphicFramePr>
        <p:xfrm>
          <a:off x="1383514" y="4186236"/>
          <a:ext cx="3940961" cy="457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>
                  <a:extLst>
                    <a:ext uri="{9D8B030D-6E8A-4147-A177-3AD203B41FA5}">
                      <a16:colId xmlns:a16="http://schemas.microsoft.com/office/drawing/2014/main" val="132357789"/>
                    </a:ext>
                  </a:extLst>
                </a:gridCol>
                <a:gridCol w="3778401">
                  <a:extLst>
                    <a:ext uri="{9D8B030D-6E8A-4147-A177-3AD203B41FA5}">
                      <a16:colId xmlns:a16="http://schemas.microsoft.com/office/drawing/2014/main" val="257948538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https://www.w3schools.com/python/python_intro.asp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688155"/>
                  </a:ext>
                </a:extLst>
              </a:tr>
            </a:tbl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466" t="15731" r="81413" b="71647"/>
          <a:stretch/>
        </p:blipFill>
        <p:spPr>
          <a:xfrm>
            <a:off x="1383514" y="5091115"/>
            <a:ext cx="2443780" cy="83128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l="64974" t="21852" r="27680" b="70418"/>
          <a:stretch/>
        </p:blipFill>
        <p:spPr>
          <a:xfrm>
            <a:off x="3880250" y="5091115"/>
            <a:ext cx="1626487" cy="74877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383514" y="4700590"/>
            <a:ext cx="1247775" cy="3905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EXAMPLE:</a:t>
            </a:r>
            <a:endParaRPr lang="zh-TW" alt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9644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3F7F-81F4-3C38-20CB-63762A6B8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843613"/>
            <a:ext cx="9601196" cy="1303867"/>
          </a:xfrm>
        </p:spPr>
        <p:txBody>
          <a:bodyPr anchor="ctr"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NUMBER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CD4AF-61E8-D2AC-08D9-FC0E9326B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612" y="2416727"/>
            <a:ext cx="3449593" cy="1303867"/>
          </a:xfrm>
          <a:ln>
            <a:noFill/>
          </a:ln>
        </p:spPr>
        <p:txBody>
          <a:bodyPr/>
          <a:lstStyle/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Float, or "floating point number" is a number, positive or negative, containing one or more decimals.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0B1E8-5158-E7D7-0111-7B3E5CD9E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647" y="3429000"/>
            <a:ext cx="2008490" cy="1436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42ACD8-E4C2-9D0F-5E4B-EBC95A639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466" y="5004486"/>
            <a:ext cx="4820361" cy="1105905"/>
          </a:xfrm>
          <a:prstGeom prst="rect">
            <a:avLst/>
          </a:prstGeom>
          <a:ln>
            <a:solidFill>
              <a:schemeClr val="tx1"/>
            </a:solidFill>
            <a:prstDash val="solid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158D5A-AA04-86F9-17F2-C7B7BF97DFB0}"/>
              </a:ext>
            </a:extLst>
          </p:cNvPr>
          <p:cNvSpPr txBox="1"/>
          <p:nvPr/>
        </p:nvSpPr>
        <p:spPr>
          <a:xfrm>
            <a:off x="1685667" y="1827770"/>
            <a:ext cx="160898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200" b="1" dirty="0">
                <a:latin typeface="Rockwell" panose="02060603020205020403" pitchFamily="18" charset="0"/>
              </a:rPr>
              <a:t>FLOAT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F19FA6-11ED-A12B-DA41-92C65D3DE2D4}"/>
              </a:ext>
            </a:extLst>
          </p:cNvPr>
          <p:cNvSpPr txBox="1"/>
          <p:nvPr/>
        </p:nvSpPr>
        <p:spPr>
          <a:xfrm>
            <a:off x="7694115" y="1855092"/>
            <a:ext cx="24064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COMPLEX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455AAD-68D9-831D-DAF4-6841435FD79E}"/>
              </a:ext>
            </a:extLst>
          </p:cNvPr>
          <p:cNvSpPr txBox="1"/>
          <p:nvPr/>
        </p:nvSpPr>
        <p:spPr>
          <a:xfrm>
            <a:off x="6888864" y="2512628"/>
            <a:ext cx="3917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Complex numbers are written with a "j" as the imaginary part: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CE7001-C055-199F-5216-8922645C0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797" y="3360560"/>
            <a:ext cx="2269524" cy="15734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96834D-C43B-3A28-D65C-DDE016043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004485"/>
            <a:ext cx="5179374" cy="10099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0548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E824E-541A-E099-198D-B47F6AFA2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NUMBERS</a:t>
            </a:r>
            <a:endParaRPr lang="en-PH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12E8F1B-0EFB-C72A-1765-FFCA97CAAB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56039" y="2303595"/>
            <a:ext cx="8244015" cy="1225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Type Conversion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convert from one type to another with 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int()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float()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and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complex()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2FF8DA-3447-0163-6876-A535D5F6A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" r="12823"/>
          <a:stretch/>
        </p:blipFill>
        <p:spPr>
          <a:xfrm>
            <a:off x="1456039" y="3504318"/>
            <a:ext cx="3190102" cy="2725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0428D1-98B4-DE0B-CCEA-23F57DD01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139" y="3504318"/>
            <a:ext cx="6597422" cy="263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95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DE66-8DD4-ABBE-9A8C-94435D0E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NUMBERS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3973B1-2751-D7B8-AF12-9D6E09CE11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80752" y="2418523"/>
            <a:ext cx="9702113" cy="1225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RANDOM NUMBER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does not have a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random()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function to make a random number, but Python has a built-in module called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random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that can be used to make random numbers: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F8372D-4EFA-13EB-CACF-1B96680FE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689" y="3758164"/>
            <a:ext cx="5214700" cy="15762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10049-B547-86E8-787A-FE58E0393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039" y="4864185"/>
            <a:ext cx="7068826" cy="9405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442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04C9-FCCE-8FEC-E52D-88F07F830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CASTING</a:t>
            </a:r>
            <a:b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</a:br>
            <a:r>
              <a:rPr lang="en-US" sz="36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SPECIFY A VARIABLE TYPE</a:t>
            </a:r>
            <a:br>
              <a:rPr lang="en-US" sz="96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</a:b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C9591-4C81-F483-E049-01233970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58078"/>
            <a:ext cx="9714468" cy="3621446"/>
          </a:xfrm>
        </p:spPr>
        <p:txBody>
          <a:bodyPr>
            <a:normAutofit/>
          </a:bodyPr>
          <a:lstStyle/>
          <a:p>
            <a:pPr algn="l"/>
            <a:r>
              <a:rPr lang="en-US" sz="21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There may be times when you want to specify a type on to a variable. This can be done with casting. Python is an object-orientated language, and as such it uses classes to define data types, including its primitive types.</a:t>
            </a:r>
          </a:p>
          <a:p>
            <a:pPr algn="l"/>
            <a:r>
              <a:rPr lang="en-US" sz="21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Casting in python is therefore done using constructor functions: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int()</a:t>
            </a:r>
            <a:r>
              <a:rPr lang="en-US" sz="21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- constructs an integer number from an integer literal, a float literal (by removing all decimals), or a string literal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(providing the string represents a whole number)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4500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endParaRPr lang="en-P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96D750-809D-491F-F0D2-F549CE89A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958" y="4889644"/>
            <a:ext cx="6962775" cy="1171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4675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559BD-3215-7E32-421B-AF8FD4E4A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CASTING</a:t>
            </a:r>
            <a:b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</a:br>
            <a:r>
              <a:rPr lang="en-US" sz="49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SPECIFY A VARIABLE TYPE</a:t>
            </a:r>
            <a:br>
              <a:rPr lang="en-US" sz="96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</a:br>
            <a:endParaRPr lang="en-P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B8153A-6E87-79C8-C44B-95CBC66952EB}"/>
              </a:ext>
            </a:extLst>
          </p:cNvPr>
          <p:cNvSpPr txBox="1"/>
          <p:nvPr/>
        </p:nvSpPr>
        <p:spPr>
          <a:xfrm>
            <a:off x="1470454" y="2551836"/>
            <a:ext cx="942614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float()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- constructs a float number from an integer literal, a float literal or a string literal (providing the string represents a float or an integer)</a:t>
            </a:r>
          </a:p>
          <a:p>
            <a:pPr algn="l"/>
            <a:endParaRPr lang="en-US" dirty="0">
              <a:solidFill>
                <a:srgbClr val="000000"/>
              </a:solidFill>
              <a:latin typeface="Rockwell" panose="020606030202050204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Rockwell" panose="02060603020205020403" pitchFamily="18" charset="0"/>
            </a:endParaRPr>
          </a:p>
          <a:p>
            <a:pPr algn="l"/>
            <a:endParaRPr lang="en-US" sz="1800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str()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- constructs a string from a wide variety of data types, including strings, integer literals and float literals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Rockwell" panose="020606030202050204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Rockwell" panose="02060603020205020403" pitchFamily="18" charset="0"/>
            </a:endParaRPr>
          </a:p>
          <a:p>
            <a:pPr algn="l"/>
            <a:endParaRPr lang="en-US" sz="1800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98C56BC-1D43-A0D8-8A5A-188E68091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013" y="3162440"/>
            <a:ext cx="6242479" cy="12886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D5D4E5-A2BA-323C-FAF6-F12492B02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653" y="4866889"/>
            <a:ext cx="7029450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3271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73536-D23A-38D3-E7FE-4BFDDDB2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STRINGS</a:t>
            </a: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C412942-83E7-5A93-D9D8-1FF8868480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26048" y="2285999"/>
            <a:ext cx="9601196" cy="1225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Strings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Strings in python are surrounded by either single quotation marks, or double quotation marks.</a:t>
            </a:r>
            <a:r>
              <a:rPr lang="en-US" altLang="en-US" sz="1800" dirty="0">
                <a:latin typeface="Rockwell" panose="02060603020205020403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'hello'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is the same as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"hello"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 You can display a string literal with 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print()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function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C716B4-1923-0AF3-B364-CD9BCF534C30}"/>
              </a:ext>
            </a:extLst>
          </p:cNvPr>
          <p:cNvSpPr txBox="1"/>
          <p:nvPr/>
        </p:nvSpPr>
        <p:spPr>
          <a:xfrm>
            <a:off x="1539318" y="3567254"/>
            <a:ext cx="1772293" cy="461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sz="2400" dirty="0"/>
              <a:t>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53F4A-6D4B-2A5E-97EB-A3E1199FE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257" y="3511919"/>
            <a:ext cx="7454341" cy="8204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4254AC-F269-158E-8319-444F8E046E71}"/>
              </a:ext>
            </a:extLst>
          </p:cNvPr>
          <p:cNvSpPr txBox="1"/>
          <p:nvPr/>
        </p:nvSpPr>
        <p:spPr>
          <a:xfrm>
            <a:off x="1295402" y="4332356"/>
            <a:ext cx="61104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ASSIGN STRING TO A VARIABLE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B860E0-5A22-0B2D-EDA0-869AD78916D6}"/>
              </a:ext>
            </a:extLst>
          </p:cNvPr>
          <p:cNvSpPr txBox="1"/>
          <p:nvPr/>
        </p:nvSpPr>
        <p:spPr>
          <a:xfrm>
            <a:off x="1426048" y="4801514"/>
            <a:ext cx="9601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Assigning a string to a variable is done with the variable name followed by an equal sign and the string: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66AA91-0389-3EE0-DF67-808D4BD2F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977" y="5447845"/>
            <a:ext cx="1871634" cy="6462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47899C-8E15-276C-0C6A-9A0090E1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073" y="5491748"/>
            <a:ext cx="7219950" cy="4476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9204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3BDD3-8ED0-FAF4-4EDE-8FC6992A1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STRINGS</a:t>
            </a:r>
            <a:b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</a:br>
            <a:r>
              <a:rPr lang="en-US" sz="4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MULTILINE STRINGS</a:t>
            </a:r>
            <a:br>
              <a:rPr lang="en-US" sz="4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</a:b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2F79DA-CEB9-FAD0-A9F5-B3D29EB415BC}"/>
              </a:ext>
            </a:extLst>
          </p:cNvPr>
          <p:cNvSpPr txBox="1"/>
          <p:nvPr/>
        </p:nvSpPr>
        <p:spPr>
          <a:xfrm>
            <a:off x="1631096" y="2413337"/>
            <a:ext cx="960119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assign a multiline string to a variable by using three quotes: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AC7F48-6C4F-5D50-8BC9-FE87D94EABC4}"/>
              </a:ext>
            </a:extLst>
          </p:cNvPr>
          <p:cNvSpPr txBox="1"/>
          <p:nvPr/>
        </p:nvSpPr>
        <p:spPr>
          <a:xfrm>
            <a:off x="1631096" y="3957826"/>
            <a:ext cx="611041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Or three single quotes:</a:t>
            </a:r>
            <a:endParaRPr lang="en-P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329C2F-4601-7348-498B-1A0279FC4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846579"/>
            <a:ext cx="9936890" cy="735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37693E-BFE4-8916-D663-83F236529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335406"/>
            <a:ext cx="10394093" cy="7353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3198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E2FBF-864D-FDC6-F12A-7FF5BE0D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- SLICING STRINGS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DE8E2-D79E-DFD7-9EA5-60A7F1551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682" y="2396295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SLICING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return a range of characters by using the slice syntax.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Specify the start index and the end index, separated by a colon, to return a part of the string.</a:t>
            </a:r>
          </a:p>
          <a:p>
            <a:endParaRPr lang="en-P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7D4C05-8914-DA89-D707-45710D199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660" y="4274150"/>
            <a:ext cx="7162800" cy="781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4247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FC13F-CBA2-CEAF-F045-CC32B868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Slicing Strings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9E52D-8C86-C3E9-3D87-9C05BE994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60679"/>
            <a:ext cx="8714873" cy="96832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SLICE FROM THE START</a:t>
            </a:r>
          </a:p>
          <a:p>
            <a:pPr algn="l"/>
            <a:r>
              <a:rPr lang="en-US" sz="19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By leaving out the start index, the range will start at the first character: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6AB10-8598-CDC5-A4EE-2739E903C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7" y="3324422"/>
            <a:ext cx="7162800" cy="790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CD7254-F5C3-3E60-BD1F-E9C367F0E0F8}"/>
              </a:ext>
            </a:extLst>
          </p:cNvPr>
          <p:cNvSpPr txBox="1"/>
          <p:nvPr/>
        </p:nvSpPr>
        <p:spPr>
          <a:xfrm>
            <a:off x="1295402" y="4114997"/>
            <a:ext cx="61120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SLICE TO THE END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By leaving out the </a:t>
            </a:r>
            <a:r>
              <a:rPr lang="en-US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end 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index, the range will go to the end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DF4F9B-5F70-7C5E-F531-F080F2F92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8" y="5258465"/>
            <a:ext cx="7162800" cy="781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2631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2A7E-460E-7B68-A647-ED18A0AD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- MODIFYING STRING</a:t>
            </a: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A46796C-3918-C29B-5F44-33EE26AFE3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2556932"/>
            <a:ext cx="9195485" cy="7180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UPPER CASE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ckwell" panose="02060603020205020403" pitchFamily="18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upper()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 returns the string in upper case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FD67933-A0F1-DC1D-EA8A-0EA1C7FFE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1" y="4252024"/>
            <a:ext cx="4275438" cy="7180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LOWER CAS</a:t>
            </a:r>
            <a:r>
              <a:rPr lang="en-US" altLang="en-US" sz="2400" b="1" dirty="0">
                <a:solidFill>
                  <a:srgbClr val="000000"/>
                </a:solidFill>
                <a:latin typeface="Rockwell" panose="02060603020205020403" pitchFamily="18" charset="0"/>
                <a:cs typeface="Segoe UI" panose="020B0502040204020203" pitchFamily="34" charset="0"/>
              </a:rPr>
              <a:t>E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ckwell" panose="02060603020205020403" pitchFamily="18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lower()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 returns the string in lower case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71A860-E216-56A8-D98B-6CDD76AB4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3382743"/>
            <a:ext cx="7153275" cy="752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E15BD0-F7B3-B764-EBCE-B28FC0CC2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5132918"/>
            <a:ext cx="79248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03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altLang="zh-TW" b="1" dirty="0"/>
              <a:t>PYTHON SYNTAX</a:t>
            </a:r>
            <a:br>
              <a:rPr lang="en-US" altLang="zh-TW" b="1" dirty="0"/>
            </a:br>
            <a:r>
              <a:rPr lang="en-PH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EXECUTE PYTHON SYNTAX</a:t>
            </a:r>
            <a:br>
              <a:rPr lang="en-US" altLang="zh-TW" dirty="0">
                <a:latin typeface="Rockwell" panose="02060603020205020403" pitchFamily="18" charset="0"/>
              </a:rPr>
            </a:b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10236"/>
          </a:xfr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TW" dirty="0">
                <a:latin typeface="Rockwell" panose="02060603020205020403" pitchFamily="18" charset="0"/>
              </a:rPr>
              <a:t>Python syntax can be executed by writing directly in the Command Line:</a:t>
            </a:r>
          </a:p>
          <a:p>
            <a:endParaRPr lang="en-US" altLang="zh-TW" dirty="0">
              <a:latin typeface="Rockwell" panose="02060603020205020403" pitchFamily="18" charset="0"/>
            </a:endParaRPr>
          </a:p>
          <a:p>
            <a:r>
              <a:rPr lang="en-US" altLang="zh-TW" dirty="0">
                <a:latin typeface="Rockwell" panose="02060603020205020403" pitchFamily="18" charset="0"/>
              </a:rPr>
              <a:t>Or by creating a python file on the server, using the .</a:t>
            </a:r>
            <a:r>
              <a:rPr lang="en-US" altLang="zh-TW" dirty="0" err="1">
                <a:latin typeface="Rockwell" panose="02060603020205020403" pitchFamily="18" charset="0"/>
              </a:rPr>
              <a:t>py</a:t>
            </a:r>
            <a:r>
              <a:rPr lang="en-US" altLang="zh-TW" dirty="0">
                <a:latin typeface="Rockwell" panose="02060603020205020403" pitchFamily="18" charset="0"/>
              </a:rPr>
              <a:t> file extension, and running it in the Command Line:</a:t>
            </a:r>
          </a:p>
        </p:txBody>
      </p:sp>
      <p:sp>
        <p:nvSpPr>
          <p:cNvPr id="4" name="矩形 3"/>
          <p:cNvSpPr/>
          <p:nvPr/>
        </p:nvSpPr>
        <p:spPr>
          <a:xfrm>
            <a:off x="1666874" y="3441699"/>
            <a:ext cx="2705100" cy="512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&gt;&gt;&gt; print("Hello, World!")</a:t>
            </a:r>
            <a:br>
              <a:rPr lang="en-US" altLang="zh-TW" dirty="0"/>
            </a:br>
            <a:r>
              <a:rPr lang="en-US" altLang="zh-TW" dirty="0"/>
              <a:t>Hello, World!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66874" y="4839229"/>
            <a:ext cx="4429125" cy="523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C:\Users\</a:t>
            </a:r>
            <a:r>
              <a:rPr lang="en-US" altLang="zh-TW" i="1" dirty="0"/>
              <a:t>Your Name</a:t>
            </a:r>
            <a:r>
              <a:rPr lang="en-US" altLang="zh-TW" dirty="0"/>
              <a:t>&gt;python myfile.py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531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8B366-C0C1-7E68-6BAF-F4770C7E7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- MODIFYING STRING</a:t>
            </a: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02D5F-C3E7-4CD9-E4F8-D9914B00A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682" y="2556932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PMingLiU-ExtB" panose="02020500000000000000" pitchFamily="18" charset="-120"/>
              </a:rPr>
              <a:t>REMOVE WHITESPACE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Whitespace is the space before and/or after the actual text, and very often you want to remove this space.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3A4D8-C1D4-CA04-F532-9BD8D006E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467" y="4043234"/>
            <a:ext cx="77152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81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26D7A-4935-DE69-72BF-C8C9B1C4B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–MODIFYING STRING</a:t>
            </a: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CD414-1BF6-840E-7C64-D89B31356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0179" y="2433363"/>
            <a:ext cx="10023388" cy="3559663"/>
          </a:xfrm>
        </p:spPr>
        <p:txBody>
          <a:bodyPr/>
          <a:lstStyle/>
          <a:p>
            <a:pPr marL="0" indent="0">
              <a:buNone/>
            </a:pPr>
            <a:r>
              <a:rPr lang="en-PH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Replace String</a:t>
            </a:r>
          </a:p>
          <a:p>
            <a:pPr marL="0" indent="0">
              <a:buNone/>
            </a:pPr>
            <a:r>
              <a:rPr lang="en-US" dirty="0">
                <a:latin typeface="Rockwell" panose="02060603020205020403" pitchFamily="18" charset="0"/>
              </a:rPr>
              <a:t>The replace() method replaces a string with another string</a:t>
            </a:r>
          </a:p>
          <a:p>
            <a:endParaRPr lang="en-US" dirty="0"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Split String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split()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returns a list where the text between the specified separator becomes the list items.</a:t>
            </a:r>
            <a:endParaRPr lang="en-US" dirty="0">
              <a:latin typeface="Rockwell" panose="02060603020205020403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252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180C-508B-61AE-561F-8AAB1DCE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- STRING CONCATENATION</a:t>
            </a: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B2F2D-68AB-A60D-25EA-FBD0C902D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8909" y="2413262"/>
            <a:ext cx="8231658" cy="872068"/>
          </a:xfrm>
        </p:spPr>
        <p:txBody>
          <a:bodyPr>
            <a:normAutofit fontScale="32500" lnSpcReduction="20000"/>
          </a:bodyPr>
          <a:lstStyle/>
          <a:p>
            <a:pPr marL="0" indent="0" algn="l">
              <a:buNone/>
            </a:pPr>
            <a:r>
              <a:rPr lang="en-US" sz="80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String Concatenation</a:t>
            </a:r>
          </a:p>
          <a:p>
            <a:pPr algn="l"/>
            <a:r>
              <a:rPr lang="en-US" sz="55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concatenate, or combine, two strings you can use the + operator.</a:t>
            </a:r>
          </a:p>
          <a:p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33C221F-8554-6704-5038-E1DC6BBA7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9526" y="2977937"/>
            <a:ext cx="5270807" cy="825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Example</a:t>
            </a:r>
          </a:p>
          <a:p>
            <a:pPr defTabSz="914400"/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Merge variable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with variable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into variable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D79C4-3C55-A60D-DED8-7DBB97562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52" y="3730323"/>
            <a:ext cx="6771720" cy="767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6F998E-0547-BDBF-F61A-C89896E00987}"/>
              </a:ext>
            </a:extLst>
          </p:cNvPr>
          <p:cNvSpPr txBox="1"/>
          <p:nvPr/>
        </p:nvSpPr>
        <p:spPr>
          <a:xfrm>
            <a:off x="1899526" y="4510060"/>
            <a:ext cx="61120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Rockwell" panose="02060603020205020403" pitchFamily="18" charset="0"/>
              </a:rPr>
              <a:t>Example</a:t>
            </a:r>
          </a:p>
          <a:p>
            <a:r>
              <a:rPr lang="en-US" sz="1800" b="1" dirty="0">
                <a:latin typeface="Rockwell" panose="02060603020205020403" pitchFamily="18" charset="0"/>
              </a:rPr>
              <a:t> </a:t>
            </a:r>
            <a:r>
              <a:rPr lang="en-US" sz="1800" dirty="0">
                <a:latin typeface="Rockwell" panose="02060603020205020403" pitchFamily="18" charset="0"/>
              </a:rPr>
              <a:t>To add a space between them, add a " ":</a:t>
            </a:r>
            <a:endParaRPr lang="en-PH" sz="1800" dirty="0">
              <a:latin typeface="Rockwell" panose="020606030202050204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548690-9679-BE08-DF8B-1AC276228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452" y="5261147"/>
            <a:ext cx="6677867" cy="8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93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CD369-61D7-F379-A52C-7FA9D90C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Format - Strings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D3B60-434E-103F-4D8E-9F05DE5FD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812" y="2424584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STRING FORMAT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As we learned in the Python Variables chapter, we cannot combine strings and numbers like this: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97962-CA02-3110-8D10-7F4E3BA50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553" y="3293749"/>
            <a:ext cx="7026894" cy="988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D82D18-C29C-786D-D4E1-7D6A02A96B0A}"/>
              </a:ext>
            </a:extLst>
          </p:cNvPr>
          <p:cNvSpPr txBox="1"/>
          <p:nvPr/>
        </p:nvSpPr>
        <p:spPr>
          <a:xfrm>
            <a:off x="1451812" y="4281836"/>
            <a:ext cx="93324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But we can combine strings and numbers by using 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format()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method!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format()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 takes the passed arguments, formats them, and places them in the string where the placeholders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{}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are: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4096E1-A9A3-FEBA-99F8-BA8546D24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713" y="5233920"/>
            <a:ext cx="8243475" cy="8108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9097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AD42-8408-7E96-D05B-18159B33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FORMAT - STRINGS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EDDA3-D697-AD5B-BE53-285C7F1F2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24584"/>
            <a:ext cx="9601196" cy="3639331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format() method takes unlimited number of arguments, and are placed into the respective placeholders:</a:t>
            </a:r>
            <a:endParaRPr lang="en-PH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66569-D7CF-0B49-04A3-CF8650195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555" y="3104070"/>
            <a:ext cx="7712456" cy="891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16B7B-D1EB-F2B3-F8DC-D070C066AF9B}"/>
              </a:ext>
            </a:extLst>
          </p:cNvPr>
          <p:cNvSpPr txBox="1"/>
          <p:nvPr/>
        </p:nvSpPr>
        <p:spPr>
          <a:xfrm>
            <a:off x="1640555" y="4134007"/>
            <a:ext cx="61120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use index numbers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{0}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to be sure the arguments are placed in the correct placeholders: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D30B06-8895-3114-F83D-2C507B6B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555" y="4940298"/>
            <a:ext cx="7527508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29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E6B5-2B57-ADD0-2161-35D41CF23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ESCAPE CHARACTERS</a:t>
            </a:r>
            <a:endParaRPr lang="en-PH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BEA4FFD-AC67-5DFD-CBE5-DAFA6D4E79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24001" y="2307823"/>
            <a:ext cx="8953499" cy="16568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ESCAPE CHARACTER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insert characters that are illegal in a string, use an escape character.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An escape character is a backslash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\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followed by the character you want to insert.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An example of an illegal character is a double quote inside a string that is surrounded by double quotes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E1503-8B44-8226-E54F-B73C646F4402}"/>
              </a:ext>
            </a:extLst>
          </p:cNvPr>
          <p:cNvSpPr txBox="1"/>
          <p:nvPr/>
        </p:nvSpPr>
        <p:spPr>
          <a:xfrm>
            <a:off x="1409701" y="4087741"/>
            <a:ext cx="210819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</a:t>
            </a: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will get an error if you use double quotes inside a string that is surrounded by double quotes: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DB9024-D9FC-2209-81DF-648F1681C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95"/>
          <a:stretch/>
        </p:blipFill>
        <p:spPr>
          <a:xfrm>
            <a:off x="3275914" y="3653660"/>
            <a:ext cx="6210300" cy="868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9DA4E-432B-AB18-FBF9-EEA2E54DD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0" y="4389717"/>
            <a:ext cx="4410164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77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92BF-5C57-905F-447A-896340C8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Escape Characters</a:t>
            </a:r>
            <a:endParaRPr lang="en-PH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A5FA5D3-A99B-D27C-2E1F-7AFCB04DC9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2" y="4761899"/>
            <a:ext cx="78357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fix this problem, use the escape character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9712F9-9DDB-409B-3BBC-BE2CAEA73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840" y="5223564"/>
            <a:ext cx="7590805" cy="879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B7A906-28C6-50C1-233E-5DADADCA0BE6}"/>
              </a:ext>
            </a:extLst>
          </p:cNvPr>
          <p:cNvSpPr txBox="1"/>
          <p:nvPr/>
        </p:nvSpPr>
        <p:spPr>
          <a:xfrm>
            <a:off x="1457840" y="2521059"/>
            <a:ext cx="240982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will get an error if you use double quotes inside a string that is surrounded by double quotes: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5509C0-17AA-2E0A-EAD7-9E14F2032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733" y="2439558"/>
            <a:ext cx="6623737" cy="834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FA2A2A-3A37-6B8F-19D9-54E347836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086" y="3162015"/>
            <a:ext cx="4757072" cy="159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44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02CB0-BC57-FCAA-6C4C-A2CE2126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Escape Characters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CF49B-DFE7-A1EF-7C27-5BE306F13320}"/>
              </a:ext>
            </a:extLst>
          </p:cNvPr>
          <p:cNvSpPr txBox="1"/>
          <p:nvPr/>
        </p:nvSpPr>
        <p:spPr>
          <a:xfrm>
            <a:off x="1424116" y="2433483"/>
            <a:ext cx="6706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Other escape characters used in Python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A8A018-1764-EB7E-3288-4F8A0DFE2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074" y="2885842"/>
            <a:ext cx="6005552" cy="6140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CA0B0-D8DE-A5A2-9775-6157BAB7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022" y="3672212"/>
            <a:ext cx="3313454" cy="561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AFA2AC-397B-0505-ADE3-06705DADF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368" y="2852151"/>
            <a:ext cx="3313454" cy="647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A21C91-7673-5055-D797-68A98B8F8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071" y="3676835"/>
            <a:ext cx="6005555" cy="596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3196A0-BBD3-43D8-D593-DA2302362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2022" y="4406548"/>
            <a:ext cx="3352800" cy="518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407034-7311-D06B-89A9-DA933288E0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072" y="4406548"/>
            <a:ext cx="6005555" cy="518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154BB3-447F-25AC-0A81-6CE827E9C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2023" y="5167937"/>
            <a:ext cx="3352800" cy="495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37AA1C-63E3-229F-6B55-384B64D3D9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9591" y="5167937"/>
            <a:ext cx="6005555" cy="5403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0820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4AA44-411C-BC7F-77E1-46245B85B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ESCAPE CHARACTERS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898BF6-DE3C-0F93-3ECD-58688D298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6086" y="2577326"/>
            <a:ext cx="3532956" cy="524219"/>
          </a:xfr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045651-C6C6-FB77-7786-F33409909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086" y="3242106"/>
            <a:ext cx="3532956" cy="514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C8710C-6D4D-945C-7451-61DC8D013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2" y="2559391"/>
            <a:ext cx="5703235" cy="5421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F075BE-B224-B226-A8B3-51EFB0151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352" y="3242106"/>
            <a:ext cx="5703235" cy="514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737737-A4D4-D03E-0A51-D76C5D5DE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087" y="3804582"/>
            <a:ext cx="3532956" cy="3779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3C6EC2-04B9-BE2D-1662-D3D7E9A3A3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6087" y="4258307"/>
            <a:ext cx="3532956" cy="6010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4EF063-6CD2-BC6C-4EB8-C23F413C8C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6353" y="4258307"/>
            <a:ext cx="5703234" cy="6010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2D8D4C-159C-C466-520E-FBF9A37EF3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6086" y="5012930"/>
            <a:ext cx="3532956" cy="6010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E3EB7BB-0925-1EF4-DD3E-F6912C39A6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6352" y="5001381"/>
            <a:ext cx="5580490" cy="61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28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A7AD2-A4FE-1838-DB06-44D32436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- STRING METHODS</a:t>
            </a: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29F04-AEC5-19E3-E2CE-A96CEBC74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STRING METHODS</a:t>
            </a:r>
          </a:p>
          <a:p>
            <a:pPr marL="0" indent="0" algn="l">
              <a:buNone/>
            </a:pPr>
            <a:r>
              <a:rPr lang="en-US" sz="280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has a set of built-in methods that you can use on strings.</a:t>
            </a:r>
          </a:p>
          <a:p>
            <a:pPr marL="0" indent="0" algn="l">
              <a:buNone/>
            </a:pPr>
            <a:r>
              <a:rPr lang="en-US" sz="280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Note: All string methods return new values. They do not change the original string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4666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74834" y="1308936"/>
            <a:ext cx="6190139" cy="1156757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Rockwell" panose="02060603020205020403" pitchFamily="18" charset="0"/>
              </a:rPr>
              <a:t>PYTHON IDENTATION</a:t>
            </a:r>
            <a:endParaRPr lang="zh-TW" altLang="en-US" sz="3200" b="1" dirty="0">
              <a:latin typeface="Rockwell" panose="02060603020205020403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zh-TW" sz="1800" dirty="0">
                <a:latin typeface="Rockwell" panose="02060603020205020403" pitchFamily="18" charset="0"/>
              </a:rPr>
              <a:t>Indentation refers to the spaces at the beginning of a code line. Where in other programming languages the indentation in code is for readability only, the indentation in Python is very important. Python uses indentation to indicate a block of code.</a:t>
            </a:r>
          </a:p>
          <a:p>
            <a:endParaRPr lang="zh-TW" altLang="en-US" sz="21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5163" r="79873" b="70199"/>
          <a:stretch/>
        </p:blipFill>
        <p:spPr>
          <a:xfrm>
            <a:off x="1833033" y="4352925"/>
            <a:ext cx="2700868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1917254" y="3656098"/>
            <a:ext cx="2152650" cy="514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EXAMPLE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50264" t="20143" r="37764" b="75687"/>
          <a:stretch/>
        </p:blipFill>
        <p:spPr>
          <a:xfrm>
            <a:off x="4800599" y="4572000"/>
            <a:ext cx="2684942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21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9B566-2214-7597-9763-6AB063B3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- STRING METHODS</a:t>
            </a:r>
            <a:endParaRPr lang="en-P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FC1DD-964A-181C-2AC8-4CCA4BB14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557463"/>
            <a:ext cx="9467333" cy="3596202"/>
          </a:xfrm>
        </p:spPr>
      </p:pic>
    </p:spTree>
    <p:extLst>
      <p:ext uri="{BB962C8B-B14F-4D97-AF65-F5344CB8AC3E}">
        <p14:creationId xmlns:p14="http://schemas.microsoft.com/office/powerpoint/2010/main" val="3852977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BCFF-24C8-792B-0B66-3B60EC85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- STRING METHODS</a:t>
            </a:r>
            <a:endParaRPr lang="en-PH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D5E82CF-B13F-6A4D-E5BD-1B08E2F43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555" y="2557993"/>
            <a:ext cx="9298220" cy="3382230"/>
          </a:xfrm>
        </p:spPr>
      </p:pic>
    </p:spTree>
    <p:extLst>
      <p:ext uri="{BB962C8B-B14F-4D97-AF65-F5344CB8AC3E}">
        <p14:creationId xmlns:p14="http://schemas.microsoft.com/office/powerpoint/2010/main" val="21824537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44034-F1DB-2476-5363-3A421D99D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- STRING METHODS</a:t>
            </a:r>
            <a:endParaRPr lang="en-P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9CCEC6-BF2D-A1B8-5143-1FA6F1ED4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675" y="2557463"/>
            <a:ext cx="9210675" cy="3500437"/>
          </a:xfrm>
        </p:spPr>
      </p:pic>
    </p:spTree>
    <p:extLst>
      <p:ext uri="{BB962C8B-B14F-4D97-AF65-F5344CB8AC3E}">
        <p14:creationId xmlns:p14="http://schemas.microsoft.com/office/powerpoint/2010/main" val="16082385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EF78-EF78-3E1E-EB1B-32B31518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BOOLEANS</a:t>
            </a: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18D33AB-1E10-5342-C42A-74818C84D3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11970" y="2298028"/>
            <a:ext cx="10022305" cy="16568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Boolean Values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In programming you often need to know if an expression is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or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evaluate any expression in Python, and get one of two answers,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or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When you compare two values, the expression is evaluated and Python returns the Boolean answer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01F7B-FBEB-7C17-691B-CA35FFD3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149" y="3609476"/>
            <a:ext cx="8169945" cy="7339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2540A2-06E0-6762-F38C-AB778A23E7B4}"/>
              </a:ext>
            </a:extLst>
          </p:cNvPr>
          <p:cNvSpPr txBox="1"/>
          <p:nvPr/>
        </p:nvSpPr>
        <p:spPr>
          <a:xfrm>
            <a:off x="1419726" y="4343400"/>
            <a:ext cx="61120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When you run a condition in an if statement, Python returns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or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6D226E-951E-5287-8882-687AC8173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075" y="4742723"/>
            <a:ext cx="7162800" cy="11331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46324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E535F-1954-27DC-C56B-3639BFC4C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BOOLEANS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33D18E7-323F-52CC-D173-5B0D71AA1D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2556932"/>
            <a:ext cx="9377247" cy="9489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EVALUATE VALUES AND VARIABLES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bool()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function allows you to evaluate any value, and give you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or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in return,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AFD60A-2A31-3946-CD1D-2EAE356BCEC0}"/>
              </a:ext>
            </a:extLst>
          </p:cNvPr>
          <p:cNvSpPr txBox="1"/>
          <p:nvPr/>
        </p:nvSpPr>
        <p:spPr>
          <a:xfrm>
            <a:off x="1365966" y="3697053"/>
            <a:ext cx="2795336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Evaluate a string and a number: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510BEC-E6A8-0EE7-E43C-2D4475023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52" y="4916907"/>
            <a:ext cx="2876550" cy="86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2F4971-D279-0E7A-F8B0-6AB063A29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460" y="4916907"/>
            <a:ext cx="1102515" cy="8623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E42355-CD09-0EB2-7A21-AA673FED9879}"/>
              </a:ext>
            </a:extLst>
          </p:cNvPr>
          <p:cNvSpPr txBox="1"/>
          <p:nvPr/>
        </p:nvSpPr>
        <p:spPr>
          <a:xfrm>
            <a:off x="6096000" y="3734523"/>
            <a:ext cx="3164304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PH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</a:t>
            </a:r>
          </a:p>
          <a:p>
            <a:pPr algn="l"/>
            <a:r>
              <a:rPr lang="en-PH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Evaluate two variables: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A73177-768E-D158-5D9D-3F1CDBA9B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12439"/>
            <a:ext cx="2064922" cy="9630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DAE354-227C-8C13-87CD-90F9FC8B1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4744" y="4535908"/>
            <a:ext cx="1344278" cy="103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248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3256F-507C-7FB3-E70D-0D4DA60D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BOOLEANS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F3BBE94-1E5A-A109-F425-ECA7A2392F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15978" y="2285999"/>
            <a:ext cx="7952874" cy="17799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MOST VALUES ARE TRUE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Almost any value is evaluated to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if it has some sort of content.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Any string is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except empty strings.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Any number is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except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Any list, tuple, set, and dictionary are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except empty ones.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C2B737-6E51-1979-017F-F152BD51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78" y="4065917"/>
            <a:ext cx="9075819" cy="14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233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524F3-20C6-B915-D1FB-4C4902BAD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BOOLEANS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FD1FC1E-6884-C700-721E-B1B2D2866E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75876" y="2298031"/>
            <a:ext cx="9316450" cy="15029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Some Values are False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In fact, there are not many values that evaluate to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except empty values, such as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[]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{}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""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the number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and the value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 And of course the value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evaluates to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6F4EE-DA6F-7297-B544-334EE28B8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861" y="3960643"/>
            <a:ext cx="3549065" cy="1343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F238CA-9A1E-DE4B-D321-9BE12419C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999" y="3960642"/>
            <a:ext cx="15144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77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5AF8-9F9F-B537-ED6F-E517CC958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118795"/>
            <a:ext cx="9601196" cy="1303867"/>
          </a:xfrm>
        </p:spPr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BOOLEANS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7A78C8-FB5A-576F-1567-2D8AC3E596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15717" y="2963625"/>
            <a:ext cx="960119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One more value, or object in this case, evaluates to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and that is if you have an object that is made from a class with a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function that returns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or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5A237-C3AD-8E9F-E27E-9F774E3A1F00}"/>
              </a:ext>
            </a:extLst>
          </p:cNvPr>
          <p:cNvSpPr txBox="1"/>
          <p:nvPr/>
        </p:nvSpPr>
        <p:spPr>
          <a:xfrm>
            <a:off x="1415717" y="2378850"/>
            <a:ext cx="62123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Some Values are False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98E24F-4ABA-2C16-E4FC-2F78F5AEB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07" y="4126079"/>
            <a:ext cx="71151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858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BFD9-8C27-3DAF-1801-67ABFA36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BOOLEANS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4ED87-882B-B722-8D00-D81F4EB1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8955504" cy="1004415"/>
          </a:xfrm>
        </p:spPr>
        <p:txBody>
          <a:bodyPr/>
          <a:lstStyle/>
          <a:p>
            <a:pPr algn="l"/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FUNCTIONS CAN RETURN A BOOLEAN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create functions that returns a Boolean Value: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CAE6-5CE9-066C-096C-CBC9085CA30D}"/>
              </a:ext>
            </a:extLst>
          </p:cNvPr>
          <p:cNvSpPr txBox="1"/>
          <p:nvPr/>
        </p:nvSpPr>
        <p:spPr>
          <a:xfrm>
            <a:off x="1295401" y="3561347"/>
            <a:ext cx="389823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 #1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Print the answer of a 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57691-4146-01A2-6C2B-34FCB4BC2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4428123"/>
            <a:ext cx="7229475" cy="10096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59053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4922-0EF4-E9EE-801F-2C61A06E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BOOLEANS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6F038-B5DC-3E3E-D047-0FE891EB6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8986" y="2550695"/>
            <a:ext cx="8534398" cy="4269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execute code based on the Boolean answer of a function:</a:t>
            </a:r>
            <a:endParaRPr lang="en-PH" dirty="0">
              <a:latin typeface="Rockwell" panose="02060603020205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59812-002D-8961-A3CF-AD00C7513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986" y="4307305"/>
            <a:ext cx="7372350" cy="1304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9DE0D0-E899-A9BC-2B5F-3396B7A0DAC0}"/>
              </a:ext>
            </a:extLst>
          </p:cNvPr>
          <p:cNvSpPr txBox="1"/>
          <p:nvPr/>
        </p:nvSpPr>
        <p:spPr>
          <a:xfrm>
            <a:off x="1518986" y="3102802"/>
            <a:ext cx="611204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Print "YES!" if the function returns True, otherwise print "NO!":</a:t>
            </a:r>
          </a:p>
        </p:txBody>
      </p:sp>
    </p:spTree>
    <p:extLst>
      <p:ext uri="{BB962C8B-B14F-4D97-AF65-F5344CB8AC3E}">
        <p14:creationId xmlns:p14="http://schemas.microsoft.com/office/powerpoint/2010/main" val="2965952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8738" y="1901844"/>
            <a:ext cx="4615898" cy="388743"/>
          </a:xfrm>
        </p:spPr>
        <p:txBody>
          <a:bodyPr>
            <a:normAutofit fontScale="90000"/>
          </a:bodyPr>
          <a:lstStyle/>
          <a:p>
            <a:r>
              <a:rPr lang="en-US" altLang="zh-TW" sz="3600" b="1" dirty="0">
                <a:latin typeface="Rockwell" panose="02060603020205020403" pitchFamily="18" charset="0"/>
              </a:rPr>
              <a:t>PYTHON VARIABLES </a:t>
            </a:r>
            <a:endParaRPr lang="zh-TW" altLang="en-US" b="1" dirty="0">
              <a:latin typeface="Rockwell" panose="02060603020205020403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1" y="2556931"/>
            <a:ext cx="3914774" cy="3318936"/>
          </a:xfrm>
        </p:spPr>
        <p:txBody>
          <a:bodyPr/>
          <a:lstStyle/>
          <a:p>
            <a:r>
              <a:rPr lang="en-US" altLang="zh-TW" dirty="0">
                <a:latin typeface="Rockwell" panose="02060603020205020403" pitchFamily="18" charset="0"/>
              </a:rPr>
              <a:t>In Python, variables are created when you assign a value to it:</a:t>
            </a:r>
            <a:endParaRPr lang="zh-TW" altLang="en-US" dirty="0">
              <a:latin typeface="Rockwell" panose="02060603020205020403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-219" t="15260" r="80399" b="67450"/>
          <a:stretch/>
        </p:blipFill>
        <p:spPr>
          <a:xfrm>
            <a:off x="1265564" y="4383289"/>
            <a:ext cx="3107521" cy="1269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 6"/>
          <p:cNvSpPr/>
          <p:nvPr/>
        </p:nvSpPr>
        <p:spPr>
          <a:xfrm>
            <a:off x="1781682" y="3832005"/>
            <a:ext cx="1547306" cy="3843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Rockwell" panose="02060603020205020403" pitchFamily="18" charset="0"/>
              </a:rPr>
              <a:t>EXAMPLE</a:t>
            </a:r>
            <a:r>
              <a:rPr lang="en-US" altLang="zh-TW" dirty="0">
                <a:latin typeface="Rockwell" panose="02060603020205020403" pitchFamily="18" charset="0"/>
              </a:rPr>
              <a:t>:</a:t>
            </a:r>
            <a:endParaRPr lang="zh-TW" altLang="en-US" dirty="0">
              <a:latin typeface="Rockwell" panose="02060603020205020403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50201" t="19980" r="42708" b="72200"/>
          <a:stretch/>
        </p:blipFill>
        <p:spPr>
          <a:xfrm>
            <a:off x="3466687" y="5094900"/>
            <a:ext cx="1734488" cy="904763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096000" y="2445890"/>
            <a:ext cx="4581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Rockwell" panose="02060603020205020403" pitchFamily="18" charset="0"/>
              </a:rPr>
              <a:t>Comments</a:t>
            </a:r>
          </a:p>
          <a:p>
            <a:r>
              <a:rPr lang="en-US" altLang="zh-TW" dirty="0">
                <a:latin typeface="Rockwell" panose="02060603020205020403" pitchFamily="18" charset="0"/>
              </a:rPr>
              <a:t>Python has commenting capability for the purpose of in-code documentation.</a:t>
            </a:r>
          </a:p>
          <a:p>
            <a:r>
              <a:rPr lang="en-US" altLang="zh-TW" dirty="0">
                <a:latin typeface="Rockwell" panose="02060603020205020403" pitchFamily="18" charset="0"/>
              </a:rPr>
              <a:t>Comments start with a #, and Python will render the rest of the line as a comment: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/>
          <a:srcRect l="73" t="15578" r="80941" b="72468"/>
          <a:stretch/>
        </p:blipFill>
        <p:spPr>
          <a:xfrm>
            <a:off x="6258372" y="4620298"/>
            <a:ext cx="3160777" cy="11194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4"/>
          <a:srcRect l="50214" t="19897" r="40131" b="76024"/>
          <a:stretch/>
        </p:blipFill>
        <p:spPr>
          <a:xfrm>
            <a:off x="8403700" y="5094707"/>
            <a:ext cx="2030897" cy="93591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258372" y="4039698"/>
            <a:ext cx="1538091" cy="3950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Rockwell" panose="02060603020205020403" pitchFamily="18" charset="0"/>
              </a:rPr>
              <a:t>EXAMPLE:</a:t>
            </a:r>
            <a:endParaRPr lang="zh-TW" altLang="en-US" dirty="0">
              <a:solidFill>
                <a:schemeClr val="tx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984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6394-3C4B-7F3C-22B9-8C2EB890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BOOLEANS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5A51B2B-4D2F-3B3D-1AF9-3CAE5A953A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2573413"/>
            <a:ext cx="816142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also has many built-in functions that return 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boolean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value, like the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isinstance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function, which can be used to determine if an object is of a certain data type: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21DF25-AEE4-A2D1-3C47-88A05364A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663" y="4622864"/>
            <a:ext cx="9165215" cy="8531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DE5935-8D92-BEB6-5A0D-107CD1D310BE}"/>
              </a:ext>
            </a:extLst>
          </p:cNvPr>
          <p:cNvSpPr txBox="1"/>
          <p:nvPr/>
        </p:nvSpPr>
        <p:spPr>
          <a:xfrm>
            <a:off x="1395663" y="3545239"/>
            <a:ext cx="611204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Check if an object is an integer or not:</a:t>
            </a:r>
          </a:p>
        </p:txBody>
      </p:sp>
    </p:spTree>
    <p:extLst>
      <p:ext uri="{BB962C8B-B14F-4D97-AF65-F5344CB8AC3E}">
        <p14:creationId xmlns:p14="http://schemas.microsoft.com/office/powerpoint/2010/main" val="21296249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6D13-5A35-C389-E18F-6786EC77A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OPERATORS</a:t>
            </a: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C837473-A117-11A9-314F-D28AA240D9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75706" y="2285999"/>
            <a:ext cx="7615483" cy="1225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Python Operators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Operators are used to perform operations on variables and values.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In the example below, we use 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+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operator to add together two values: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4A4BBB-8D56-4499-4A5E-7EC2A62F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660"/>
          <a:stretch/>
        </p:blipFill>
        <p:spPr>
          <a:xfrm>
            <a:off x="1475706" y="3429000"/>
            <a:ext cx="6573590" cy="7039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552AA5-2072-2BD8-AF8A-D27A819FE2D4}"/>
              </a:ext>
            </a:extLst>
          </p:cNvPr>
          <p:cNvSpPr txBox="1"/>
          <p:nvPr/>
        </p:nvSpPr>
        <p:spPr>
          <a:xfrm>
            <a:off x="1475706" y="4214162"/>
            <a:ext cx="900769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divides the operators in the following groups: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Arithmetic operators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Assignment operators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Comparison operators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Logical operators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Identity operators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Membership operators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Bitwise operators</a:t>
            </a:r>
          </a:p>
        </p:txBody>
      </p:sp>
    </p:spTree>
    <p:extLst>
      <p:ext uri="{BB962C8B-B14F-4D97-AF65-F5344CB8AC3E}">
        <p14:creationId xmlns:p14="http://schemas.microsoft.com/office/powerpoint/2010/main" val="14490078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361F4-1805-1BD0-53F3-E652EC3F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Operators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6F56D-6AC2-F8D4-66B3-7536F8028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ARITHMETIC OPERATORS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Arithmetic operators are used with numeric values to perform common mathematical operations: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98DD6-7743-D84B-A0F2-500C1D6D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061" y="4268990"/>
            <a:ext cx="4117618" cy="5700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CD9BA-0AA4-1818-A276-1E897EDA2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631" y="4050079"/>
            <a:ext cx="4117618" cy="7593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D640D7-94A9-3387-7466-EE8E2A4729AF}"/>
              </a:ext>
            </a:extLst>
          </p:cNvPr>
          <p:cNvSpPr/>
          <p:nvPr/>
        </p:nvSpPr>
        <p:spPr>
          <a:xfrm>
            <a:off x="3094985" y="3799016"/>
            <a:ext cx="1915298" cy="38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/>
              <a:t>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E9A1CD-E014-74D5-CD06-61601304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061" y="5143574"/>
            <a:ext cx="4117618" cy="5700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A8186-F9D7-0ADE-D82D-7E54D9963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631" y="5143574"/>
            <a:ext cx="4117618" cy="7322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89171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D63E-2552-C8FF-32E3-ED833595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OPERATORS</a:t>
            </a: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6E5F1-278A-0BC6-98FF-04C5455B2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29669"/>
            <a:ext cx="9601196" cy="3318936"/>
          </a:xfrm>
        </p:spPr>
        <p:txBody>
          <a:bodyPr/>
          <a:lstStyle/>
          <a:p>
            <a:pPr marL="0" indent="0">
              <a:buNone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ARITHMETIC OPERATORS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EF4EC-5D03-7608-73E7-15B11210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957122"/>
            <a:ext cx="4648199" cy="409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4E9D1D-C5BC-59F2-7D7A-9FD70EE1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3614897"/>
            <a:ext cx="4648199" cy="3952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C42BF4-D0F4-FE18-D8B3-9CF6EE03C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1" y="4304911"/>
            <a:ext cx="4648199" cy="3952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499D25-3481-D9C8-9267-DC155FD53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909911"/>
            <a:ext cx="4648199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8B1C87-3164-E0F8-4980-653373755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5623409"/>
            <a:ext cx="4648199" cy="352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1351EB-EAE5-2753-3728-7D05DE4DB7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678"/>
          <a:stretch/>
        </p:blipFill>
        <p:spPr>
          <a:xfrm>
            <a:off x="6095999" y="2877909"/>
            <a:ext cx="5067170" cy="6227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532DA3-64C7-87A5-C996-BF4A11B761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9" y="3582853"/>
            <a:ext cx="5067170" cy="5483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7B21E0-40E1-BAD8-57AB-FE35F88E75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999" y="4225948"/>
            <a:ext cx="5067170" cy="548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B4964D-B1E1-E5AA-4170-0A21D34113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5999" y="4909911"/>
            <a:ext cx="5067170" cy="491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100FFAE-A8D6-AF6B-5133-C1B699CF77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5999" y="5496362"/>
            <a:ext cx="4952998" cy="700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56642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0B4F-4A4D-059C-8C04-2C97D3232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Operators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4B6AB-04EB-10F5-5572-A60217ED4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117" y="2471351"/>
            <a:ext cx="8633508" cy="957649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ASSIGNMENT OPERATORS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Assignment operators are used to assign values to variables:</a:t>
            </a:r>
          </a:p>
          <a:p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C177C1-1C98-CF6C-84E1-6BEE1E360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17" y="3429000"/>
            <a:ext cx="4542910" cy="27681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23127-EEAD-1E79-CF70-D91A641A5A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330520" y="3425726"/>
            <a:ext cx="4411362" cy="753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0D2314-3E3B-5CA9-A902-26F6C7856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520" y="4188962"/>
            <a:ext cx="4411363" cy="6487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A12F74-B75C-0826-54AF-329115B02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757" y="4843892"/>
            <a:ext cx="4455125" cy="7537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A3E1D1-81D2-0222-9EBA-BE5E15F967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756" y="5556013"/>
            <a:ext cx="4455125" cy="63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887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301F-23E8-722B-8FBB-D721F315B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Operators</a:t>
            </a:r>
            <a:endParaRPr lang="en-P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419748-8BB7-5763-9910-732105B70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613" y="2773794"/>
            <a:ext cx="3978361" cy="341694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1305A6-D766-9956-1EC2-AA14F73AB1A3}"/>
              </a:ext>
            </a:extLst>
          </p:cNvPr>
          <p:cNvSpPr txBox="1"/>
          <p:nvPr/>
        </p:nvSpPr>
        <p:spPr>
          <a:xfrm>
            <a:off x="1510613" y="2349154"/>
            <a:ext cx="61104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ASSIGNMENT OPERATORS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F41AE9-D889-CBB0-F101-A8EBDD3F4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974" y="2773793"/>
            <a:ext cx="5479321" cy="674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2737C8-C835-770C-A076-459827455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974" y="3447865"/>
            <a:ext cx="5479320" cy="6552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01588F-0907-E59E-E8AF-3856B81FE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973" y="4103070"/>
            <a:ext cx="5479320" cy="6973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A68160-DFA8-5E69-98A4-1D1A0C6EB1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8974" y="4800434"/>
            <a:ext cx="5479319" cy="6740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189DBA-AC95-75FE-E4FF-7521BAA65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8972" y="5475957"/>
            <a:ext cx="5479319" cy="6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760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548C7-9770-6B72-9A8C-29C5E7AC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Operators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D96D6-CF3D-AFFF-9723-EABCD4CE1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412" y="2335713"/>
            <a:ext cx="9601196" cy="3318936"/>
          </a:xfrm>
        </p:spPr>
        <p:txBody>
          <a:bodyPr/>
          <a:lstStyle/>
          <a:p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ASSIGNMENT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592DF-3E9E-C9A5-C5F3-AEA97164B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6"/>
          <a:stretch/>
        </p:blipFill>
        <p:spPr>
          <a:xfrm>
            <a:off x="1295401" y="3062986"/>
            <a:ext cx="4122910" cy="3016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E6E7D1-7ABF-46BD-9F27-2B0390618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311" y="2713922"/>
            <a:ext cx="5218308" cy="1061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FF005E-7FAC-0A25-F4D5-0B186A2AA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311" y="3786543"/>
            <a:ext cx="5218308" cy="82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8EE7E2-A228-6C9E-27DA-D3617B704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312" y="4609070"/>
            <a:ext cx="5218308" cy="7369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D2CC6F-706B-4E34-2674-4FDD5B841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8311" y="5346011"/>
            <a:ext cx="5218308" cy="72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927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CE164-776A-DF33-DA3D-E7AFC93F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Operators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CA870-2842-0254-BF31-EF23F3874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612" y="2408651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COMPARISON OPERATORS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Comparison operators are used to compare two values:</a:t>
            </a:r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87F55-1371-17ED-9251-84C03D5A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00" y="3291362"/>
            <a:ext cx="3990462" cy="2738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AE46BC-E4D0-999B-E358-386F42B0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662" y="3291362"/>
            <a:ext cx="5610734" cy="1331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8C7618-249F-EFBD-EC2B-10D2CD298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327" y="4622687"/>
            <a:ext cx="5610734" cy="727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24D0C6-0D33-AD23-B9F9-DC9939C19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992" y="5337550"/>
            <a:ext cx="5610734" cy="69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139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523E-BDDD-673D-2C39-179E3B0F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Operators</a:t>
            </a:r>
            <a:endParaRPr lang="en-PH" b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813C5C-7AA0-0EAB-A2B1-4CF1FF93A49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18079" y="2459504"/>
            <a:ext cx="9601200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LOGICAL OPERATORS</a:t>
            </a: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Logical operators are used to combine conditional statements: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1D974-9F33-ABB6-F17C-3BCA669E0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718" y="3429000"/>
            <a:ext cx="4251882" cy="2662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FFC0B2-31F5-20AE-6C0F-492C6F9328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943600" y="3429000"/>
            <a:ext cx="4730321" cy="12171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C4FB59-8C68-92C2-457E-2BD6F97BF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646141"/>
            <a:ext cx="4730321" cy="7675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A4A170-2C28-8005-3088-EBE6D350B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599" y="5371806"/>
            <a:ext cx="4730321" cy="70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816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1A76-8D44-3876-87FE-601F07BD9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OPERATORS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sz="3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IDENTITY OPERATORS</a:t>
            </a:r>
            <a:br>
              <a:rPr lang="en-US" sz="3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9A6D5-2958-2971-181F-2F3A6F4FB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02414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Identity operators are used to compare the objects, not if they are equal, but if they are actually the same object, with the same memory location:</a:t>
            </a:r>
          </a:p>
          <a:p>
            <a:endParaRPr lang="en-P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BCDA25-495A-EBEE-78E1-CFEE835A3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58" y="2995896"/>
            <a:ext cx="4349967" cy="9040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DA315E-F510-FED4-9255-A8DAAF9DC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929" y="3039071"/>
            <a:ext cx="4555525" cy="7798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CB7236-2ABD-F5CA-2D94-94F39F851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808" y="3857483"/>
            <a:ext cx="5007191" cy="2213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B576F7-737D-778C-0A0A-08A3AF663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592" y="3818928"/>
            <a:ext cx="5051580" cy="22518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3622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86329" y="1616908"/>
            <a:ext cx="5526503" cy="1087300"/>
          </a:xfrm>
        </p:spPr>
        <p:txBody>
          <a:bodyPr>
            <a:normAutofit/>
          </a:bodyPr>
          <a:lstStyle/>
          <a:p>
            <a:r>
              <a:rPr lang="en-PH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CREATING A COMMENT</a:t>
            </a:r>
            <a:endParaRPr lang="zh-TW" altLang="en-US" sz="3200" b="1" dirty="0">
              <a:latin typeface="Rockwell" panose="02060603020205020403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6638D8D-D165-E304-F61A-B4B64B60C2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0724" y="2435343"/>
            <a:ext cx="9737557" cy="3985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Comments starts with a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#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and Python will ignore them: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Verdana" panose="020B0604030504040204" pitchFamily="34" charset="0"/>
              </a:rPr>
              <a:t>Comments can be placed at the end of a line, and Python will ignore the rest of the line: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  <a:ea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latin typeface="Rockwell" panose="02060603020205020403" pitchFamily="18" charset="0"/>
              <a:ea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latin typeface="Rockwell" panose="02060603020205020403" pitchFamily="18" charset="0"/>
            </a:endParaRPr>
          </a:p>
          <a:p>
            <a:pPr marL="0" lvl="0" indent="0" defTabSz="914400">
              <a:buClrTx/>
              <a:buSzTx/>
              <a:buNone/>
            </a:pPr>
            <a:r>
              <a:rPr lang="en-US" sz="1400" dirty="0">
                <a:solidFill>
                  <a:srgbClr val="000000"/>
                </a:solidFill>
                <a:latin typeface="Rockwell" panose="02060603020205020403" pitchFamily="18" charset="0"/>
              </a:rPr>
              <a:t>A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comment does not have to be text that explains the code, it can also be used to </a:t>
            </a:r>
            <a:r>
              <a:rPr lang="en-US" sz="1400" dirty="0">
                <a:solidFill>
                  <a:srgbClr val="000000"/>
                </a:solidFill>
                <a:latin typeface="Rockwell" panose="02060603020205020403" pitchFamily="18" charset="0"/>
              </a:rPr>
              <a:t>prevent Python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from executing code: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AEAEEA-E6CA-3951-57CF-245F7B34D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693" y="2688361"/>
            <a:ext cx="7248334" cy="736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72EC10-C22F-A4CE-A882-1F66B5BEB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693" y="3925574"/>
            <a:ext cx="7248334" cy="730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E87571-5474-E932-A5BA-4A73FEE91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693" y="5149653"/>
            <a:ext cx="7248334" cy="81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105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68B83-A405-6991-AD28-B133306C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Operators</a:t>
            </a:r>
            <a:b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Membership Operators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59B71-F9DA-1B72-E7E8-62BA7AFA5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395" y="2408650"/>
            <a:ext cx="9601196" cy="3670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Membership operators are used to test if a sequence is presented in an object:</a:t>
            </a:r>
            <a:endParaRPr lang="en-PH" sz="1800" dirty="0">
              <a:latin typeface="Rockwell" panose="02060603020205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AD2E7-BC49-19E7-2188-9D5EFDEB8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394" y="2852737"/>
            <a:ext cx="4215713" cy="1152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E7E45-6AB3-E02B-FC38-5ED79B0BC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724" y="2852736"/>
            <a:ext cx="4948882" cy="1152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E036FD-CEEF-3667-3000-E56B69695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393" y="3964760"/>
            <a:ext cx="4215713" cy="21552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C0B21D-A16F-9F7A-146A-4E2D2020B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4723" y="4013799"/>
            <a:ext cx="4948881" cy="20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83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A5E9C-994E-97EC-4E91-C7C0DC28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Operators</a:t>
            </a:r>
            <a:b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Bitwise Operators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4B34F-2960-7A0D-B034-850758969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Bitwise operators are used to compare (binary) numbers:</a:t>
            </a:r>
            <a:endParaRPr lang="en-PH" dirty="0">
              <a:latin typeface="Rockwell" panose="02060603020205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2993B-E081-64C5-3E06-A692575C1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84" y="3003850"/>
            <a:ext cx="7715250" cy="3000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09145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2EA3-4D8B-DB3B-1BC6-11B647DD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Lists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488D2-70DA-D0A9-F440-D6B9FD4B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255" y="2383937"/>
            <a:ext cx="9601196" cy="3318936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LIST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Lists are used to store multiple items in a single variable.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Lists are one of 4 built-in data types in Python used to store collections of data, the other 3 are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2"/>
              </a:rPr>
              <a:t>Tuple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3"/>
              </a:rPr>
              <a:t>Set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and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4"/>
              </a:rPr>
              <a:t>Dictionary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all with different qualities and usage.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Lists are created using square brackets: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03C5A-F324-949F-7139-AF0A30B2E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992" y="4705093"/>
            <a:ext cx="9402460" cy="5094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2053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FC40-9CC9-9C17-7D3E-7B0EE73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Lists</a:t>
            </a:r>
            <a:endParaRPr lang="en-PH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E8C1C09-AF11-F696-60AF-C82601AFA5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32237" y="2579504"/>
            <a:ext cx="8994689" cy="1195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LIST ITEMS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List items are ordered, changeable, and allow duplicate values.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List items are indexed, the first item has index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[0]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the second item has index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[1]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etc.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C6FC0A-3006-9EDD-388B-13E14CE8069F}"/>
              </a:ext>
            </a:extLst>
          </p:cNvPr>
          <p:cNvSpPr txBox="1"/>
          <p:nvPr/>
        </p:nvSpPr>
        <p:spPr>
          <a:xfrm>
            <a:off x="1532237" y="3842608"/>
            <a:ext cx="87516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ORDERED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When we say that lists are ordered, it means that the items have a defined order, and that order will not change.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If you add new items to a list, the new items will be placed at the end of the list.</a:t>
            </a:r>
          </a:p>
        </p:txBody>
      </p:sp>
    </p:spTree>
    <p:extLst>
      <p:ext uri="{BB962C8B-B14F-4D97-AF65-F5344CB8AC3E}">
        <p14:creationId xmlns:p14="http://schemas.microsoft.com/office/powerpoint/2010/main" val="18861877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B9B4E-2A89-BB5F-D36E-D86091E32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Lists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E3AA6-1007-1629-5468-FA5E609DF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6039" y="2445721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CHANGEABLE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 list is changeable, meaning that we can change, add, and remove items in a list after it has been created.</a:t>
            </a:r>
          </a:p>
          <a:p>
            <a:pPr marL="0"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ALLOW DUPLICATES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Since lists are indexed, lists can have items with the same value: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1D521-2925-E9B7-E365-86E4A58FC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039" y="5122262"/>
            <a:ext cx="9279922" cy="542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14662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7E588-9F4C-4970-9E73-8221610E3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77D0D2-AFF9-7FE0-9662-257C7D494E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16675" y="2372497"/>
            <a:ext cx="9084275" cy="8258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LIST LENGTH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determine how many items a list has, use the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function: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37A67F-9596-B2F9-1D88-2E91382CD575}"/>
              </a:ext>
            </a:extLst>
          </p:cNvPr>
          <p:cNvSpPr txBox="1"/>
          <p:nvPr/>
        </p:nvSpPr>
        <p:spPr>
          <a:xfrm>
            <a:off x="1616675" y="3579084"/>
            <a:ext cx="61104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LIST ITEMS - DATA TYPES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List items can be of any data type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21E1B-AFD0-1252-36F2-699D20444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311" y="3192130"/>
            <a:ext cx="7210425" cy="409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CCF12C-2FFA-F697-CF6D-9C423F75C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312" y="4336882"/>
            <a:ext cx="6986846" cy="832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03F7F-FC97-1409-E8D5-DBF829A2D580}"/>
              </a:ext>
            </a:extLst>
          </p:cNvPr>
          <p:cNvSpPr txBox="1"/>
          <p:nvPr/>
        </p:nvSpPr>
        <p:spPr>
          <a:xfrm>
            <a:off x="1712311" y="5169360"/>
            <a:ext cx="6110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 list can contain different data types</a:t>
            </a:r>
            <a:endParaRPr lang="en-PH" dirty="0">
              <a:latin typeface="Rockwell" panose="02060603020205020403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4FA82F-23BF-D930-9458-DD531E252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450" y="5497269"/>
            <a:ext cx="8953500" cy="523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03704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C605-2558-9963-E74E-BA8FEAEE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867FD-EB5E-13A4-5B45-B5C25CE46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109" y="2433365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 TYPE()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  From Python's perspective, lists are defined as objects with the data type 'list':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6E5E4-7C4F-D544-C2BC-40CC924B7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08" y="3526875"/>
            <a:ext cx="8793935" cy="672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D5B9C-F25F-4861-40DA-BBF12393508E}"/>
              </a:ext>
            </a:extLst>
          </p:cNvPr>
          <p:cNvSpPr txBox="1"/>
          <p:nvPr/>
        </p:nvSpPr>
        <p:spPr>
          <a:xfrm>
            <a:off x="1641389" y="4287933"/>
            <a:ext cx="81822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 LIST() CONSTRUCTOR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It is also possible to use the </a:t>
            </a:r>
            <a:r>
              <a:rPr lang="en-US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list()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constructor when creating a new list.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04B4F7-D54B-252E-6C12-074D16E6D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908" y="5161751"/>
            <a:ext cx="8493082" cy="6722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54353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9612E-8B20-ABFF-0852-4E42E88A9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E32DD-165E-049B-4A97-060C395C6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r>
              <a:rPr lang="en-US" sz="31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   PYTHON COLLECTIONS (ARRAYS)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There are four collection data types in the Python programming language: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List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collection which is ordered and changeable. Allows duplicate members.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2"/>
              </a:rPr>
              <a:t>Tuple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collection which is ordered and unchangeable. Allows duplicate members.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3"/>
              </a:rPr>
              <a:t>Set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collection which is unordered, unchangeable*, and unindexed. No duplicate members.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4"/>
              </a:rPr>
              <a:t>Dictionary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collection which is ordered** and changeable. No duplicate members.</a:t>
            </a:r>
          </a:p>
        </p:txBody>
      </p:sp>
    </p:spTree>
    <p:extLst>
      <p:ext uri="{BB962C8B-B14F-4D97-AF65-F5344CB8AC3E}">
        <p14:creationId xmlns:p14="http://schemas.microsoft.com/office/powerpoint/2010/main" val="41298735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05189-7FA5-B200-5A69-1C74AB2B3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 Access List Items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7A862-A222-E574-F4DB-B118431C8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792" y="2668222"/>
            <a:ext cx="9158415" cy="1028530"/>
          </a:xfrm>
        </p:spPr>
        <p:txBody>
          <a:bodyPr>
            <a:normAutofit fontScale="40000" lnSpcReduction="20000"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  </a:t>
            </a:r>
            <a:r>
              <a:rPr lang="en-US" sz="60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ACCESS ITEMS</a:t>
            </a:r>
          </a:p>
          <a:p>
            <a:pPr marL="0" indent="0" algn="l">
              <a:buNone/>
            </a:pPr>
            <a:r>
              <a:rPr lang="en-US" sz="45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 List items are indexed and you can access them by referring to the index number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: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A6E65-6969-CCA2-6BF6-667E1E45F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717" y="3529762"/>
            <a:ext cx="7191375" cy="4162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EED3F1D-0F3C-7679-AE23-7FC7692F5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667" y="4078975"/>
            <a:ext cx="8180174" cy="11028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NEGATIVE INDEXING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Negative indexing means start from the end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-1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refers to the last item,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-2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refers to the second last item etc.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52E3BE-D30A-412F-312D-278B1C00B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7" y="5210359"/>
            <a:ext cx="7210425" cy="409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28420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8D22D-4EFB-1336-B1E7-BA7131C9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E96786-BDF5-78EC-382A-4BC7D6B075A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95402" y="2384469"/>
            <a:ext cx="9601200" cy="1557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  RANGE OF INDEXES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specify a range of indexes by specifying where to start and where to end the range.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When specifying a range, the return value will be a new list with the specified items.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BE8953-BA28-B319-669D-0C7621196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128" y="4497488"/>
            <a:ext cx="9458325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1BB72E-9E09-DA37-F660-E94DFA12F637}"/>
              </a:ext>
            </a:extLst>
          </p:cNvPr>
          <p:cNvSpPr txBox="1"/>
          <p:nvPr/>
        </p:nvSpPr>
        <p:spPr>
          <a:xfrm>
            <a:off x="1537128" y="3984202"/>
            <a:ext cx="15149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b="1" dirty="0">
                <a:latin typeface="Rockwell" panose="02060603020205020403" pitchFamily="18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923188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2" y="994489"/>
            <a:ext cx="9601196" cy="1303867"/>
          </a:xfrm>
        </p:spPr>
        <p:txBody>
          <a:bodyPr/>
          <a:lstStyle/>
          <a:p>
            <a:r>
              <a:rPr lang="en-PH" altLang="zh-TW" b="1" dirty="0">
                <a:latin typeface="Rockwell" panose="02060603020205020403" pitchFamily="18" charset="0"/>
              </a:rPr>
              <a:t>PYTHON COMMENTS</a:t>
            </a:r>
            <a:endParaRPr lang="zh-TW" altLang="en-US" b="1" dirty="0">
              <a:latin typeface="Rockwell" panose="02060603020205020403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Comments can be used to explain Python code.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Comments can be used to make the code more readable.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Comments can be used to prevent execution when testing code.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52745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F33E-1C09-6D0D-8609-0BDB4457D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EB5BF-7C8B-9B99-0D66-A5AD9F13C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383937"/>
            <a:ext cx="9601196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By leaving out the start value, the range will start at the first item:</a:t>
            </a:r>
            <a:endParaRPr lang="en-PH" sz="2000" dirty="0">
              <a:latin typeface="Rockwell" panose="02060603020205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A69C1-3453-B96C-BACC-806A7504F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50" y="2943718"/>
            <a:ext cx="9514699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1D9E77-CD5A-AA9D-A4EC-A2948609CB77}"/>
              </a:ext>
            </a:extLst>
          </p:cNvPr>
          <p:cNvSpPr txBox="1"/>
          <p:nvPr/>
        </p:nvSpPr>
        <p:spPr>
          <a:xfrm>
            <a:off x="1295402" y="4146556"/>
            <a:ext cx="94714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By leaving out the end value, the range will go on to the end of the list:</a:t>
            </a:r>
            <a:endParaRPr lang="en-PH" sz="2000" dirty="0">
              <a:latin typeface="Rockwell" panose="020606030202050204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249496-6A20-5723-A746-75A4EF42D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1" y="4684274"/>
            <a:ext cx="10391775" cy="990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51956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92ED2-6B63-84E5-1B3E-B046EA64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EE9B-8A85-2A0A-5225-7A3502711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257" y="2450978"/>
            <a:ext cx="9601196" cy="907415"/>
          </a:xfrm>
        </p:spPr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r>
              <a:rPr lang="en-US" sz="31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RANGE OF NEGATIVE INDEXES</a:t>
            </a:r>
          </a:p>
          <a:p>
            <a:pPr marL="0" indent="0" algn="l">
              <a:buNone/>
            </a:pPr>
            <a:r>
              <a:rPr lang="en-US" sz="2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Specify negative indexes if you want to start the search from the end of the list: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30274-C788-601C-83C8-E6B718640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47" y="3358393"/>
            <a:ext cx="7984522" cy="999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3E4BE74A-0110-125B-E95D-484D61FA6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111" y="4347826"/>
            <a:ext cx="8701213" cy="8258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CHECK IF ITEM EXISTS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determine if a specified item is present in a list use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keyword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3DC72E-AF13-D688-9A03-6C7286E9B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747" y="5265788"/>
            <a:ext cx="9866752" cy="678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2799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0FD21-80B0-6EDB-96FF-82B4B6A19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Change List Items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73D41-79F9-F2E9-6C51-A16465F39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611" y="2445720"/>
            <a:ext cx="9601196" cy="3596733"/>
          </a:xfrm>
        </p:spPr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CHANGE ITEM VALUE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change the value of a specific item, refer to the index number:</a:t>
            </a:r>
          </a:p>
          <a:p>
            <a:pPr marL="0" indent="0">
              <a:buNone/>
            </a:pP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F98D8-548C-818A-9FD2-11D6B362B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611" y="3289472"/>
            <a:ext cx="9534525" cy="723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93EBFF-B8EC-AB97-2850-E0B0CC28DC1C}"/>
              </a:ext>
            </a:extLst>
          </p:cNvPr>
          <p:cNvSpPr txBox="1"/>
          <p:nvPr/>
        </p:nvSpPr>
        <p:spPr>
          <a:xfrm>
            <a:off x="1406611" y="4013372"/>
            <a:ext cx="96011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CHANGE A RANGE OF ITEM VALUES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change the value of items within a specific range, define a list with the new values, and refer to the range of index numbers where you want to insert the new values: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E84C88-E48A-0627-1E5B-7E948F91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81" y="5056718"/>
            <a:ext cx="9421255" cy="819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22900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73156-5248-ED3A-06EB-F8EEA076E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253065"/>
            <a:ext cx="9601196" cy="1303867"/>
          </a:xfrm>
        </p:spPr>
        <p:txBody>
          <a:bodyPr anchor="t"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- ADD LIST ITEMS</a:t>
            </a: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3A201-8CB0-1962-0E59-0ADD6B737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969" y="2383937"/>
            <a:ext cx="9601196" cy="1150095"/>
          </a:xfrm>
        </p:spPr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APPEND ITEMS</a:t>
            </a:r>
          </a:p>
          <a:p>
            <a:pPr marL="0" indent="0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add an item to the end of the list, use the </a:t>
            </a:r>
            <a:r>
              <a:rPr lang="en-US" sz="1800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append()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48096-7C5C-876C-97D7-066A2F1CB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04" y="3249654"/>
            <a:ext cx="10067925" cy="876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815533E-C9FA-94C0-4E54-10C954351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950" y="4018234"/>
            <a:ext cx="9144645" cy="11028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INSERT ITEMS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insert a list item at a specified index, use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insert()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method.The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insert()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 inserts an item at the specified index: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D343F-05FD-47FD-D39B-73EC4042A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604" y="5128367"/>
            <a:ext cx="10115550" cy="581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34846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2FB88-35F6-7528-2477-E630789ED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6BE450C-D3E7-1AB7-EA76-55C51BD59D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68396" y="2357061"/>
            <a:ext cx="9071918" cy="8258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EXTEND LIST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append elements from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another list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to the current list, use 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extend()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530ED9-8A28-69E6-D2BB-0FD65A46A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87" y="3133902"/>
            <a:ext cx="9879225" cy="1028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AF251EC-57F5-FD55-2CAD-DE6ADC2EC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899" y="4057652"/>
            <a:ext cx="9910118" cy="10412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ADD ANY ITERABLE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extend()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 does not have to append 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lists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you can add any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iterable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object (tuples, sets, dictionaries etc.).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65DC82-1780-6D86-A254-EDC482FE8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47" y="5041581"/>
            <a:ext cx="9886950" cy="981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44488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92FF6-4BBB-F339-28CB-80B50790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 Remove List Items</a:t>
            </a:r>
            <a:endParaRPr lang="en-PH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5E6A092-3353-433B-186A-4450D35C34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79605" y="2285999"/>
            <a:ext cx="7910383" cy="8258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REMOVE SPECIFIED ITEM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remove()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 removes the specified item.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4B7A21-7AF0-994C-5539-CF7339F38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605" y="3020173"/>
            <a:ext cx="8486775" cy="590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2B3F99F3-6F10-8C7B-8546-66C82041A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605" y="3529845"/>
            <a:ext cx="8595926" cy="8258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REMOVE SPECIFIED INDEX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pop()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removes the specified index.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DC8FF6-4D7C-BB55-3142-4F0D547EA1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6" t="1697"/>
          <a:stretch/>
        </p:blipFill>
        <p:spPr>
          <a:xfrm>
            <a:off x="1579605" y="4281734"/>
            <a:ext cx="8240154" cy="6650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33CF364-AD3A-5552-D91A-35A6AE9DB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742" y="4946776"/>
            <a:ext cx="121343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If you do not specify the index,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pop()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 removes the last item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A1CC06-387A-C874-6149-4E9AAFC2D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42" y="5521048"/>
            <a:ext cx="85725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17193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33BB-1E0D-9B52-AD2A-FDB8A384C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307AA84-0673-6919-CE39-325788737D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61305" y="2425355"/>
            <a:ext cx="56064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del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keyword also removes the specified index: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E1F9E0-5FE1-4300-6B31-41AB60043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876" y="2794687"/>
            <a:ext cx="8562975" cy="600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D51831DE-5FBA-2C0A-B305-2E0A49E32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2" y="3394762"/>
            <a:ext cx="126224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del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keyword can also delete the list completely.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9AD4D-AFD2-A5F3-28EB-3F8EB81ED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77" y="3764094"/>
            <a:ext cx="9798346" cy="8770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22FAB5-BE49-DB56-9BB0-01588D843D7D}"/>
              </a:ext>
            </a:extLst>
          </p:cNvPr>
          <p:cNvSpPr txBox="1"/>
          <p:nvPr/>
        </p:nvSpPr>
        <p:spPr>
          <a:xfrm>
            <a:off x="1361305" y="4641162"/>
            <a:ext cx="6963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CLEAR THE LIST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763A2FA-D510-CCF1-B26B-4F225E40F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2" y="5010494"/>
            <a:ext cx="123979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clear()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 empties the list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8ECB8B-EB37-CB8B-A231-A3AB0E842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2" y="5472159"/>
            <a:ext cx="8503687" cy="5771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58333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C427-757C-AA40-90E4-23480F09F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343079"/>
            <a:ext cx="9601196" cy="1303867"/>
          </a:xfrm>
        </p:spPr>
        <p:txBody>
          <a:bodyPr numCol="1">
            <a:normAutofit fontScale="90000"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 Loop Lists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43974F9-D97E-FA7C-06BB-2BB2B277A2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99283" y="2536002"/>
            <a:ext cx="7616509" cy="10412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LOOP THROUGH A LIST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loop through the list items by using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loop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A3CF987-B633-DAC5-41DB-E6F1419B9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683" y="4169253"/>
            <a:ext cx="12671856" cy="34875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D9CA9-FEFB-1D0A-0087-4FB149D3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4079237"/>
            <a:ext cx="10242512" cy="11558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01078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803-FC37-0CE4-F5BA-ACA784D3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195B6-D68A-0AF5-C0DB-EB044B5DC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LOOP THROUGH THE INDEX NUMBERS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also loop through the list items by referring to their index number.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Use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range()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and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functions to create a suitable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iterable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6EA62-21AE-1430-DE95-42D578453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282" y="4673601"/>
            <a:ext cx="8741717" cy="9675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07815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9F36E-0186-62D4-444A-E1AE74213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7CDBF-6DBD-1A59-45EA-20464E22B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4025" y="2463110"/>
            <a:ext cx="4982175" cy="5289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PH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USING A WHILE LOOP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0508BCF-5BE2-A0F4-D924-77EEFFA85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663" y="2900740"/>
            <a:ext cx="9728198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loop through the list items by using a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while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loop. Use the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len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function to determine the length of the list, then start at 0 and loop your way through the list items by referring to their indexes. Remember to increase the index by 1 after each iteration.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88A8FB-2D42-90EC-3AD6-DE394E550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025" y="4689994"/>
            <a:ext cx="9493935" cy="11858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8802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VARIABLES</a:t>
            </a:r>
            <a:endParaRPr lang="zh-TW" altLang="en-US" b="1" dirty="0">
              <a:latin typeface="Rockwell" panose="02060603020205020403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2" y="2461004"/>
            <a:ext cx="9601196" cy="3754445"/>
          </a:xfrm>
        </p:spPr>
        <p:txBody>
          <a:bodyPr/>
          <a:lstStyle/>
          <a:p>
            <a:r>
              <a:rPr lang="en-PH" sz="28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VARIABLES</a:t>
            </a:r>
          </a:p>
          <a:p>
            <a:pPr marL="0" indent="0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Variables are containers for storing data values.</a:t>
            </a:r>
          </a:p>
          <a:p>
            <a:r>
              <a:rPr lang="en-PH" sz="28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CREATING VARIABLES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has no command for declaring a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variable.A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variable is created the moment you first assign a value to it.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55F97-AE73-332B-4F78-00643574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349" y="4740971"/>
            <a:ext cx="7286625" cy="1134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75006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6A443-B03D-F21D-3481-D79DF8C9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D2688-9BC4-8210-F868-026F4B49B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LOOPING USING LIST COMPREHENSION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List Comprehension offers the shortest syntax for looping through lists</a:t>
            </a:r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7C550-670B-4092-2BFE-ABC23EAE6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768" y="4216400"/>
            <a:ext cx="8765932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553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4F3F9-183D-9644-7CA8-E83E55B4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 List Comprehension</a:t>
            </a:r>
            <a:endParaRPr lang="en-PH" b="1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11283AD-F732-CBE6-EFDD-0D384E0CD4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47802" y="2348014"/>
            <a:ext cx="4966103" cy="6719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LIST COMPREHENSION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910FDFA-3EB1-CF4F-DEC8-8E15BDFCB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2" y="2828841"/>
            <a:ext cx="9930710" cy="184147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List comprehension offers a shorter syntax when you want to create a new list based on the values of an existing list.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Based on a list of fruits, you want a new list, containing only the fruits with the letter "a" in the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name.Without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list comprehension you will have to write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statement with a conditional test inside: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A11A3D-78D9-C80B-08EA-A0586683B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5" y="4670314"/>
            <a:ext cx="9930710" cy="14396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10209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818A-8497-B578-DC7C-E2DA975E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DB494-046D-DD16-24FA-4ED7EE57E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With list comprehension you can do all that with only one line of code:</a:t>
            </a:r>
            <a:endParaRPr lang="en-PH" dirty="0">
              <a:latin typeface="Rockwell" panose="02060603020205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6AB85-6809-9386-E5DE-58FD1E6F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02" y="3929061"/>
            <a:ext cx="9099593" cy="11248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33679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82002-B55D-FCE9-EA6F-65CC0AD7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DB80A-984F-AAB7-871D-029019D2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5466" y="2507505"/>
            <a:ext cx="9601196" cy="3318936"/>
          </a:xfrm>
        </p:spPr>
        <p:txBody>
          <a:bodyPr/>
          <a:lstStyle/>
          <a:p>
            <a:pPr marL="0" indent="0">
              <a:buNone/>
            </a:pPr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Syntax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17640-4D98-8B79-5388-0D91801DE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507505"/>
            <a:ext cx="5562600" cy="419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E18B2C-01F1-473F-3C68-BDA98730DC8F}"/>
              </a:ext>
            </a:extLst>
          </p:cNvPr>
          <p:cNvSpPr txBox="1"/>
          <p:nvPr/>
        </p:nvSpPr>
        <p:spPr>
          <a:xfrm>
            <a:off x="1505465" y="2926605"/>
            <a:ext cx="7984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return value is a new list, leaving the old list unchanged.</a:t>
            </a:r>
            <a:endParaRPr lang="en-PH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A184635-CEEC-B006-A8BE-9C1605CE2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8893" y="3135214"/>
            <a:ext cx="8639432" cy="11028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CONDITION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condition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like a filter that only accepts the items that valuate to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0DAB3F-C336-AE9C-EA1F-C05BABEF6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662" y="4238512"/>
            <a:ext cx="9906000" cy="12544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75417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DF7F5-B75F-0078-0E4F-5FC5A503D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CFC7CE5-5124-D7EE-F9EA-6825986BEB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06612" y="2418318"/>
            <a:ext cx="9378776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condition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 !=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will return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for all elements other than "apple", making the new list contain all fruits except "apple".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condition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optional and can be omitted: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B95B7E-2DD2-3C5E-3A03-273EA3E88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70" y="4120297"/>
            <a:ext cx="10201275" cy="11613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74498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C049-5BD0-4B98-AFF8-5982ECC5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C7DB5-EBB7-9E67-6902-42C3192B8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33365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ITERABLE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iterable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can be any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iterable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object, like a list, tuple, set etc.</a:t>
            </a:r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E0E46-9C00-EB46-1A23-6258E68BD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36" y="3993486"/>
            <a:ext cx="10229848" cy="11570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43123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4E5C5-999E-AC99-5B21-F05A17A1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9AA3E-7738-2DDD-4491-C70ABDD8D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480" y="2971800"/>
            <a:ext cx="9601196" cy="3318936"/>
          </a:xfrm>
        </p:spPr>
        <p:txBody>
          <a:bodyPr/>
          <a:lstStyle/>
          <a:p>
            <a:r>
              <a:rPr lang="en-US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Same example, but with a condition: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A7728-BD19-018C-FCB2-75D8C81C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3637249"/>
            <a:ext cx="9439275" cy="9250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D555E-0BBC-3A07-5CC3-77BD8C32BF07}"/>
              </a:ext>
            </a:extLst>
          </p:cNvPr>
          <p:cNvSpPr txBox="1"/>
          <p:nvPr/>
        </p:nvSpPr>
        <p:spPr>
          <a:xfrm>
            <a:off x="1448829" y="2407626"/>
            <a:ext cx="26536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ITERABLE</a:t>
            </a:r>
          </a:p>
        </p:txBody>
      </p:sp>
    </p:spTree>
    <p:extLst>
      <p:ext uri="{BB962C8B-B14F-4D97-AF65-F5344CB8AC3E}">
        <p14:creationId xmlns:p14="http://schemas.microsoft.com/office/powerpoint/2010/main" val="5004968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0BB67-7461-4614-6AFF-DD22404D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4151E-99AD-BE48-57B4-9AC4291FA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612" y="2396294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Expression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 </a:t>
            </a:r>
            <a:r>
              <a:rPr lang="en-US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expression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is the current item in the iteration, but it is also the outcome, which you can manipulate before it ends up like a list item in the new list:</a:t>
            </a:r>
          </a:p>
          <a:p>
            <a:pPr marL="0" indent="0">
              <a:buNone/>
            </a:pP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Set the values in the new list to upper case:</a:t>
            </a:r>
            <a:endParaRPr lang="en-PH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3B28B-7AAB-30D3-2D03-582FC3535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58" y="4812672"/>
            <a:ext cx="1015365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29231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217A-8375-A8EA-D3EA-56C27955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5CA17-3109-D52A-3C75-65484CA50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 #2</a:t>
            </a:r>
          </a:p>
          <a:p>
            <a:pPr algn="l"/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Set all values in the new list to 'hello':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FB2D8-ABB3-9F87-9A6B-2D82D31F4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238" y="4114802"/>
            <a:ext cx="10182225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4114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C395-CD15-3A9F-59AE-495D651AA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79F2C-65C9-274B-FF0C-BA1303047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expression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can also contain conditions, not like a filter, but as a way to manipulate the outcome:</a:t>
            </a:r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9051B-47C6-FD01-DBDC-7B65F496B653}"/>
              </a:ext>
            </a:extLst>
          </p:cNvPr>
          <p:cNvSpPr txBox="1"/>
          <p:nvPr/>
        </p:nvSpPr>
        <p:spPr>
          <a:xfrm>
            <a:off x="1547683" y="3429000"/>
            <a:ext cx="78310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 #3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Return "orange" instead of "banana":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DA2E88-101E-1E13-EF06-97255EB5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9" y="4438597"/>
            <a:ext cx="10287000" cy="1000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9332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1753</TotalTime>
  <Words>7805</Words>
  <Application>Microsoft Office PowerPoint</Application>
  <PresentationFormat>Widescreen</PresentationFormat>
  <Paragraphs>787</Paragraphs>
  <Slides>200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200</vt:i4>
      </vt:variant>
    </vt:vector>
  </HeadingPairs>
  <TitlesOfParts>
    <vt:vector size="210" baseType="lpstr">
      <vt:lpstr>Algerian</vt:lpstr>
      <vt:lpstr>Arial</vt:lpstr>
      <vt:lpstr>Calibri</vt:lpstr>
      <vt:lpstr>Consolas</vt:lpstr>
      <vt:lpstr>標楷體</vt:lpstr>
      <vt:lpstr>Garamond</vt:lpstr>
      <vt:lpstr>Rockwell</vt:lpstr>
      <vt:lpstr>Segoe UI</vt:lpstr>
      <vt:lpstr>Verdana</vt:lpstr>
      <vt:lpstr>有機</vt:lpstr>
      <vt:lpstr>MY JOURNAL TO PYTHON</vt:lpstr>
      <vt:lpstr>AGENDA</vt:lpstr>
      <vt:lpstr>PYTHON</vt:lpstr>
      <vt:lpstr>PYTHON SYNTAX EXECUTE PYTHON SYNTAX </vt:lpstr>
      <vt:lpstr>PYTHON IDENTATION</vt:lpstr>
      <vt:lpstr>PYTHON VARIABLES </vt:lpstr>
      <vt:lpstr>CREATING A COMMENT</vt:lpstr>
      <vt:lpstr>PYTHON COMMENTS</vt:lpstr>
      <vt:lpstr>PYTHON VARIABLES</vt:lpstr>
      <vt:lpstr>PowerPoint Presentation</vt:lpstr>
      <vt:lpstr>SINGLE OR DOUBLE QUOTES? </vt:lpstr>
      <vt:lpstr>VARIABLE NAMES</vt:lpstr>
      <vt:lpstr>PowerPoint Presentation</vt:lpstr>
      <vt:lpstr> PYTHON VARIABLES ASSIGN MULTIPLE VALUES </vt:lpstr>
      <vt:lpstr>PYTHON VARIABLES ASSIGN MULTIPLE VALUES</vt:lpstr>
      <vt:lpstr>PYTHON VARIABLES - OUTPUT VARIABLES </vt:lpstr>
      <vt:lpstr>PYTHON VARIABLES - GLOBAL VARIABLES</vt:lpstr>
      <vt:lpstr>PYTHON DATA TYPES BUILT-IN DATA TYPES </vt:lpstr>
      <vt:lpstr>PYTHON DATA TYPES GETTING THE DATA TYPE </vt:lpstr>
      <vt:lpstr>SETTING THE DATA TYPE</vt:lpstr>
      <vt:lpstr>SETTING THE DATA TYPE</vt:lpstr>
      <vt:lpstr>SETTING THE DATA TYPE</vt:lpstr>
      <vt:lpstr>SETTING THE DATA TYPE</vt:lpstr>
      <vt:lpstr>PYTHON DATA TYPES Setting the Specific Data Type</vt:lpstr>
      <vt:lpstr>PYTHON DATA TYPES Setting the Specific Data Type</vt:lpstr>
      <vt:lpstr>PYTHON DATA TYPES Setting the Specific Data Type</vt:lpstr>
      <vt:lpstr>PYTHON DATA TYPES Setting the Specific Data Type</vt:lpstr>
      <vt:lpstr>PYTHON NUMBERS</vt:lpstr>
      <vt:lpstr>PYTHON NUMBERS</vt:lpstr>
      <vt:lpstr>PYTHON NUMBER</vt:lpstr>
      <vt:lpstr>PYTHON NUMBERS</vt:lpstr>
      <vt:lpstr>PYTHON NUMBERS</vt:lpstr>
      <vt:lpstr>PYTHON CASTING SPECIFY A VARIABLE TYPE </vt:lpstr>
      <vt:lpstr>PYTHON CASTING SPECIFY A VARIABLE TYPE </vt:lpstr>
      <vt:lpstr>PYTHON STRINGS</vt:lpstr>
      <vt:lpstr>PYTHON STRINGS MULTILINE STRINGS </vt:lpstr>
      <vt:lpstr>PYTHON - SLICING STRINGS</vt:lpstr>
      <vt:lpstr>Python - Slicing Strings</vt:lpstr>
      <vt:lpstr>PYTHON - MODIFYING STRING</vt:lpstr>
      <vt:lpstr>PYTHON - MODIFYING STRING</vt:lpstr>
      <vt:lpstr>PYTHON –MODIFYING STRING</vt:lpstr>
      <vt:lpstr>PYTHON - STRING CONCATENATION</vt:lpstr>
      <vt:lpstr>Python - Format - Strings</vt:lpstr>
      <vt:lpstr>PYTHON - FORMAT - STRINGS</vt:lpstr>
      <vt:lpstr>PYTHON - ESCAPE CHARACTERS</vt:lpstr>
      <vt:lpstr>Python - Escape Characters</vt:lpstr>
      <vt:lpstr>Python - Escape Characters</vt:lpstr>
      <vt:lpstr>PYTHON - ESCAPE CHARACTERS</vt:lpstr>
      <vt:lpstr>PYTHON - STRING METHODS</vt:lpstr>
      <vt:lpstr>PYTHON - STRING METHODS</vt:lpstr>
      <vt:lpstr>PYTHON - STRING METHODS</vt:lpstr>
      <vt:lpstr>PYTHON - STRING METHODS</vt:lpstr>
      <vt:lpstr>PYTHON BOOLEANS</vt:lpstr>
      <vt:lpstr>PYTHON BOOLEANS</vt:lpstr>
      <vt:lpstr>PYTHON BOOLEANS</vt:lpstr>
      <vt:lpstr>PYTHON BOOLEANS</vt:lpstr>
      <vt:lpstr>PYTHON BOOLEANS</vt:lpstr>
      <vt:lpstr>PYTHON BOOLEANS</vt:lpstr>
      <vt:lpstr>PYTHON BOOLEANS</vt:lpstr>
      <vt:lpstr>PYTHON BOOLEANS</vt:lpstr>
      <vt:lpstr>PYTHON OPERATORS</vt:lpstr>
      <vt:lpstr>Python Operators</vt:lpstr>
      <vt:lpstr>PYTHON OPERATORS</vt:lpstr>
      <vt:lpstr>Python Operators</vt:lpstr>
      <vt:lpstr>Python Operators</vt:lpstr>
      <vt:lpstr>Python Operators</vt:lpstr>
      <vt:lpstr>Python Operators</vt:lpstr>
      <vt:lpstr>Python Operators</vt:lpstr>
      <vt:lpstr>PYTHON OPERATORS PYTHON IDENTITY OPERATORS </vt:lpstr>
      <vt:lpstr>Python Operators Python Membership Operators </vt:lpstr>
      <vt:lpstr>Python Operators Python Bitwise Operators </vt:lpstr>
      <vt:lpstr>Python Lists</vt:lpstr>
      <vt:lpstr>Python Lists</vt:lpstr>
      <vt:lpstr>Python Lists</vt:lpstr>
      <vt:lpstr>PowerPoint Presentation</vt:lpstr>
      <vt:lpstr>PowerPoint Presentation</vt:lpstr>
      <vt:lpstr>PowerPoint Presentation</vt:lpstr>
      <vt:lpstr>Python - Access List Items</vt:lpstr>
      <vt:lpstr>PowerPoint Presentation</vt:lpstr>
      <vt:lpstr>PowerPoint Presentation</vt:lpstr>
      <vt:lpstr>PowerPoint Presentation</vt:lpstr>
      <vt:lpstr>Python - Change List Items</vt:lpstr>
      <vt:lpstr>PYTHON - ADD LIST ITEMS</vt:lpstr>
      <vt:lpstr>PowerPoint Presentation</vt:lpstr>
      <vt:lpstr>Python - Remove List Items</vt:lpstr>
      <vt:lpstr>PowerPoint Presentation</vt:lpstr>
      <vt:lpstr>Python - Loop Lists </vt:lpstr>
      <vt:lpstr>PowerPoint Presentation</vt:lpstr>
      <vt:lpstr>PowerPoint Presentation</vt:lpstr>
      <vt:lpstr>PowerPoint Presentation</vt:lpstr>
      <vt:lpstr>Python - List Comprehension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- Sort Lists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- Copy Lists</vt:lpstr>
      <vt:lpstr>PowerPoint Presentation</vt:lpstr>
      <vt:lpstr>Python - Join Lists</vt:lpstr>
      <vt:lpstr>PowerPoint Presentation</vt:lpstr>
      <vt:lpstr>PowerPoint Presentation</vt:lpstr>
      <vt:lpstr>Python - List Methods</vt:lpstr>
      <vt:lpstr>PowerPoint Presentation</vt:lpstr>
      <vt:lpstr>Python Tuples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- Access Tuple Items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- Update Tuples</vt:lpstr>
      <vt:lpstr>PowerPoint Presentation</vt:lpstr>
      <vt:lpstr>PowerPoint Presentation</vt:lpstr>
      <vt:lpstr>Python - Unpack Tuples</vt:lpstr>
      <vt:lpstr>PowerPoint Presentation</vt:lpstr>
      <vt:lpstr>Python - Loop Tuples</vt:lpstr>
      <vt:lpstr>PowerPoint Presentation</vt:lpstr>
      <vt:lpstr>Python - Join Tuples</vt:lpstr>
      <vt:lpstr>Python - Tuple Methods</vt:lpstr>
      <vt:lpstr>Python Sets</vt:lpstr>
      <vt:lpstr>PowerPoint Presentation</vt:lpstr>
      <vt:lpstr>PowerPoint Presentation</vt:lpstr>
      <vt:lpstr>Duplicates Not Allowed Sets cannot have two items with the same value.</vt:lpstr>
      <vt:lpstr>PowerPoint Presentation</vt:lpstr>
      <vt:lpstr>Python - Access Set Items</vt:lpstr>
      <vt:lpstr>PowerPoint Presentation</vt:lpstr>
      <vt:lpstr>Python - Add Set Items</vt:lpstr>
      <vt:lpstr>PowerPoint Presentation</vt:lpstr>
      <vt:lpstr>Python - Remove Set Items</vt:lpstr>
      <vt:lpstr>Python - Join Sets</vt:lpstr>
      <vt:lpstr>PowerPoint Presentation</vt:lpstr>
      <vt:lpstr>Python - Set Methods</vt:lpstr>
      <vt:lpstr>PowerPoint Presentation</vt:lpstr>
      <vt:lpstr>Python Dictionaries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- Access Dictionary Items</vt:lpstr>
      <vt:lpstr>PowerPoint Presentation</vt:lpstr>
      <vt:lpstr>PowerPoint Presentation</vt:lpstr>
      <vt:lpstr>PowerPoint Presentation</vt:lpstr>
      <vt:lpstr>Python - Change Dictionary Items</vt:lpstr>
      <vt:lpstr>PowerPoint Presentation</vt:lpstr>
      <vt:lpstr>Python - Add Dictionary Items</vt:lpstr>
      <vt:lpstr>PowerPoint Presentation</vt:lpstr>
      <vt:lpstr>Python - Remove Dictionary Items</vt:lpstr>
      <vt:lpstr>Python - Loop Dictionaries</vt:lpstr>
      <vt:lpstr>Python - Copy Dictionaries</vt:lpstr>
      <vt:lpstr>Python - Nested Dictionaries</vt:lpstr>
      <vt:lpstr>Python Dictionary Methods</vt:lpstr>
      <vt:lpstr>Python If ... Else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 While Loops</vt:lpstr>
      <vt:lpstr>PowerPoint Presentation</vt:lpstr>
      <vt:lpstr>PowerPoint Presentation</vt:lpstr>
      <vt:lpstr>PowerPoint Presentation</vt:lpstr>
      <vt:lpstr>Python For Loops </vt:lpstr>
      <vt:lpstr>PowerPoint Presentation</vt:lpstr>
      <vt:lpstr>PowerPoint Presentation</vt:lpstr>
      <vt:lpstr>Python 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 Lambda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owner</dc:creator>
  <cp:lastModifiedBy>Vivian Fernando</cp:lastModifiedBy>
  <cp:revision>23</cp:revision>
  <dcterms:created xsi:type="dcterms:W3CDTF">2022-11-23T00:28:39Z</dcterms:created>
  <dcterms:modified xsi:type="dcterms:W3CDTF">2023-01-03T15:15:53Z</dcterms:modified>
</cp:coreProperties>
</file>